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21" r:id="rId2"/>
  </p:sldMasterIdLst>
  <p:notesMasterIdLst>
    <p:notesMasterId r:id="rId13"/>
  </p:notesMasterIdLst>
  <p:handoutMasterIdLst>
    <p:handoutMasterId r:id="rId14"/>
  </p:handoutMasterIdLst>
  <p:sldIdLst>
    <p:sldId id="862" r:id="rId3"/>
    <p:sldId id="987" r:id="rId4"/>
    <p:sldId id="1014" r:id="rId5"/>
    <p:sldId id="1015" r:id="rId6"/>
    <p:sldId id="1016" r:id="rId7"/>
    <p:sldId id="1017" r:id="rId8"/>
    <p:sldId id="1018" r:id="rId9"/>
    <p:sldId id="1019" r:id="rId10"/>
    <p:sldId id="1023" r:id="rId11"/>
    <p:sldId id="1022" r:id="rId12"/>
  </p:sldIdLst>
  <p:sldSz cx="12192000" cy="6858000"/>
  <p:notesSz cx="9296400" cy="701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nh Trần Tôn Nữ Thiện" initials="MTTNT" lastIdx="1" clrIdx="0">
    <p:extLst>
      <p:ext uri="{19B8F6BF-5375-455C-9EA6-DF929625EA0E}">
        <p15:presenceInfo xmlns:p15="http://schemas.microsoft.com/office/powerpoint/2012/main" userId="531d22b7d2038d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0865AF"/>
    <a:srgbClr val="017CC3"/>
    <a:srgbClr val="05A1C9"/>
    <a:srgbClr val="FEFEFE"/>
    <a:srgbClr val="0070C0"/>
    <a:srgbClr val="EAB200"/>
    <a:srgbClr val="04A0C8"/>
    <a:srgbClr val="0000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90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vi-VN"/>
              <a:t>ĐẠI HỘI ĐOÀN VIÊN TNCS HỒ CHÍ MINH CHI ĐOÀN 2 NHIỆM KỲ 2019-2022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92BF158-C43B-44A3-8723-9670F018B28D}" type="datetimeFigureOut">
              <a:rPr lang="vi-VN" smtClean="0"/>
              <a:t>02/11/2022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6EC1284-243E-4156-9DE0-DA658AFA0D2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78390288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r>
              <a:rPr lang="vi-VN"/>
              <a:t>ĐẠI HỘI ĐOÀN VIÊN TNCS HỒ CHÍ MINH CHI ĐOÀN 2 NHIỆM KỲ 2019-2022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E1CBC64-66D6-4C15-BD8F-FB0CC5E47E8A}" type="datetimeFigureOut">
              <a:rPr lang="vi-VN" smtClean="0"/>
              <a:t>02/11/2022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46350" y="876300"/>
            <a:ext cx="4203700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9521770-EF66-4C9A-9AB1-30B0A763968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9834446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29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63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05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376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57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86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72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847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955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742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491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460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344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29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0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6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3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9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5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88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5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7C97E-7E23-4E15-BC9B-5A50E31BAEDC}" type="datetimeFigureOut">
              <a:rPr lang="en-US" smtClean="0"/>
              <a:t>02/11/2022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0EA72-258C-4504-91B5-6E375F375F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42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sv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6AF4ECA-7D63-4629-9575-FD59016F3201}"/>
              </a:ext>
            </a:extLst>
          </p:cNvPr>
          <p:cNvSpPr/>
          <p:nvPr/>
        </p:nvSpPr>
        <p:spPr>
          <a:xfrm>
            <a:off x="1801091" y="477205"/>
            <a:ext cx="103539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Windsor BT" panose="02040603050506020204" pitchFamily="18" charset="0"/>
                <a:ea typeface="+mn-ea"/>
                <a:cs typeface="Leelawadee" panose="020B0502040204020203" pitchFamily="34" charset="-34"/>
              </a:rPr>
              <a:t>ĐẢNG ỦY TỔNG CÔNG TY CẤP NƯỚC SÀI GÒN TNHH MTV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DF8828-2923-CF0A-CE6D-74F52B0D3E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4" b="96377" l="889" r="99778">
                        <a14:foregroundMark x1="2444" y1="9420" x2="2444" y2="9420"/>
                        <a14:foregroundMark x1="889" y1="2536" x2="889" y2="2536"/>
                        <a14:foregroundMark x1="37778" y1="92029" x2="37778" y2="92029"/>
                        <a14:foregroundMark x1="83333" y1="95290" x2="83333" y2="95290"/>
                        <a14:foregroundMark x1="36889" y1="96739" x2="36889" y2="96739"/>
                        <a14:foregroundMark x1="94889" y1="75725" x2="94889" y2="75725"/>
                        <a14:foregroundMark x1="99778" y1="74638" x2="99778" y2="74638"/>
                        <a14:foregroundMark x1="82444" y1="96377" x2="82444" y2="963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482" y="198479"/>
            <a:ext cx="1434654" cy="8799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CBE55B3-A668-E1E8-CD27-ECD7441769BB}"/>
              </a:ext>
            </a:extLst>
          </p:cNvPr>
          <p:cNvSpPr/>
          <p:nvPr/>
        </p:nvSpPr>
        <p:spPr>
          <a:xfrm>
            <a:off x="0" y="4793196"/>
            <a:ext cx="1215505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Tp.Hồ</a:t>
            </a:r>
            <a:r>
              <a:rPr kumimoji="0" lang="en-US" sz="2000" b="1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2000" b="1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Chí</a:t>
            </a:r>
            <a:r>
              <a:rPr kumimoji="0" lang="en-US" sz="2000" b="1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Minh, </a:t>
            </a:r>
            <a:r>
              <a:rPr kumimoji="0" lang="en-US" sz="2000" b="1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ngày</a:t>
            </a:r>
            <a:r>
              <a:rPr kumimoji="0" lang="en-US" sz="2000" b="1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02 </a:t>
            </a:r>
            <a:r>
              <a:rPr kumimoji="0" lang="en-US" sz="2000" b="1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tháng</a:t>
            </a:r>
            <a:r>
              <a:rPr kumimoji="0" lang="en-US" sz="2000" b="1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11 </a:t>
            </a:r>
            <a:r>
              <a:rPr kumimoji="0" lang="en-US" sz="2000" b="1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năm</a:t>
            </a:r>
            <a:r>
              <a:rPr kumimoji="0" lang="en-US" sz="2000" b="1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2022</a:t>
            </a:r>
            <a:endParaRPr kumimoji="0" lang="en-US" sz="2000" b="0" i="0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1B4BCA-0270-FC17-190F-901233870000}"/>
              </a:ext>
            </a:extLst>
          </p:cNvPr>
          <p:cNvSpPr/>
          <p:nvPr/>
        </p:nvSpPr>
        <p:spPr>
          <a:xfrm>
            <a:off x="0" y="1955897"/>
            <a:ext cx="12192000" cy="12772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LỚP TẬP HUẤN NGHIỆP VỤ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CÔNG TÁC XÂY DỰNG ĐẢNG NĂM 2022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1D9C34-8808-F7A2-D22E-C9F3F4780C7A}"/>
              </a:ext>
            </a:extLst>
          </p:cNvPr>
          <p:cNvSpPr/>
          <p:nvPr/>
        </p:nvSpPr>
        <p:spPr>
          <a:xfrm>
            <a:off x="-36950" y="3298761"/>
            <a:ext cx="12192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Chuyên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: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Công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tác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văn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phòng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cấp</a:t>
            </a: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ủy</a:t>
            </a:r>
            <a:endParaRPr kumimoji="0" lang="en-US" sz="4400" b="1" i="0" u="none" strike="noStrike" kern="1200" cap="none" spc="0" normalizeH="0" baseline="0" noProof="0" dirty="0">
              <a:ln w="19050">
                <a:solidFill>
                  <a:srgbClr val="C00000"/>
                </a:solidFill>
                <a:prstDash val="solid"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96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F9F195-9901-1674-6E6B-C7DF4AB544E5}"/>
              </a:ext>
            </a:extLst>
          </p:cNvPr>
          <p:cNvSpPr/>
          <p:nvPr/>
        </p:nvSpPr>
        <p:spPr>
          <a:xfrm>
            <a:off x="18474" y="152441"/>
            <a:ext cx="12155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LỚP BỒI DƯỠNG NGHIỆP VỤ CÔNG TÁC XÂY DỰNG ĐẢNG NĂM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C8E047-6D5E-8C1F-DE41-0F6003625F3C}"/>
              </a:ext>
            </a:extLst>
          </p:cNvPr>
          <p:cNvSpPr/>
          <p:nvPr/>
        </p:nvSpPr>
        <p:spPr>
          <a:xfrm>
            <a:off x="1643680" y="1117261"/>
            <a:ext cx="920931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865AF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CÂU HỎI THU HOẠCH CHUYÊN ĐỀ VĂN PHÒNG CẤP ỦY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5B34D8-122B-F499-1064-50CA1F3AEBF3}"/>
              </a:ext>
            </a:extLst>
          </p:cNvPr>
          <p:cNvSpPr/>
          <p:nvPr/>
        </p:nvSpPr>
        <p:spPr>
          <a:xfrm>
            <a:off x="1826560" y="1771627"/>
            <a:ext cx="93328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2400" b="1" i="0" u="sng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Câu</a:t>
            </a:r>
            <a:r>
              <a:rPr kumimoji="0" lang="en-US" sz="2400" b="1" i="0" u="sng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 1</a:t>
            </a: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: 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A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nh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(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chị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)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hãy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nêu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những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khó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khăn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,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trở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ngại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hay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hạn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chế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trong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quá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trình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thực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hiện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công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tác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văn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phòng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cấp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ủy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và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tài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chính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đảng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tại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đơn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vị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?</a:t>
            </a:r>
            <a:endParaRPr kumimoji="0" lang="en-US" sz="2400" i="1" u="none" strike="noStrike" kern="1200" cap="none" spc="0" normalizeH="0" baseline="0" noProof="0" dirty="0">
              <a:ln w="12700">
                <a:noFill/>
                <a:prstDash val="solid"/>
              </a:ln>
              <a:solidFill>
                <a:srgbClr val="017CC3"/>
              </a:solidFill>
              <a:effectLst/>
              <a:uLnTx/>
              <a:uFillTx/>
              <a:latin typeface="UVN Bach Tuyet" panose="02090503060705020403" pitchFamily="18" charset="0"/>
              <a:cs typeface="Leelawadee" panose="020B0502040204020203" pitchFamily="34" charset="-3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3C4BDB-105F-CB8D-D4B2-D0C10229A270}"/>
              </a:ext>
            </a:extLst>
          </p:cNvPr>
          <p:cNvGrpSpPr/>
          <p:nvPr/>
        </p:nvGrpSpPr>
        <p:grpSpPr>
          <a:xfrm>
            <a:off x="1204976" y="4775920"/>
            <a:ext cx="1040218" cy="1040218"/>
            <a:chOff x="662723" y="984708"/>
            <a:chExt cx="942142" cy="942142"/>
          </a:xfrm>
        </p:grpSpPr>
        <p:pic>
          <p:nvPicPr>
            <p:cNvPr id="7" name="Graphic 6" descr="Document with solid fill">
              <a:extLst>
                <a:ext uri="{FF2B5EF4-FFF2-40B4-BE49-F238E27FC236}">
                  <a16:creationId xmlns:a16="http://schemas.microsoft.com/office/drawing/2014/main" id="{AC10F58A-6F63-1D04-B285-93E51105A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1782" y="1103767"/>
              <a:ext cx="704023" cy="704023"/>
            </a:xfrm>
            <a:prstGeom prst="rect">
              <a:avLst/>
            </a:prstGeom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837A14E3-3EF6-43F9-D0A9-4D6B6CC9365F}"/>
                </a:ext>
              </a:extLst>
            </p:cNvPr>
            <p:cNvSpPr/>
            <p:nvPr/>
          </p:nvSpPr>
          <p:spPr>
            <a:xfrm>
              <a:off x="662723" y="984708"/>
              <a:ext cx="942142" cy="942142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28D1C605-DF9A-A4F6-9B80-06F007EFF4B3}"/>
              </a:ext>
            </a:extLst>
          </p:cNvPr>
          <p:cNvSpPr/>
          <p:nvPr/>
        </p:nvSpPr>
        <p:spPr>
          <a:xfrm>
            <a:off x="1826560" y="3149417"/>
            <a:ext cx="933285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defRPr/>
            </a:pPr>
            <a:r>
              <a:rPr kumimoji="0" lang="en-US" sz="2400" b="1" i="0" u="sng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Câu</a:t>
            </a:r>
            <a:r>
              <a:rPr kumimoji="0" lang="en-US" sz="2400" b="1" i="0" u="sng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 2</a:t>
            </a: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: 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A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nh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(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chị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)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hãy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đề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xuất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các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giải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pháp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khắc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phục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hoặc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kiến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nghị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Văn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phòng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Đảng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ủy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Tổng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Công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ty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đối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với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kumimoji="0" lang="en-US" sz="2400" i="1" u="none" strike="noStrike" kern="1200" cap="none" spc="0" normalizeH="0" baseline="0" noProof="0" dirty="0" err="1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những</a:t>
            </a:r>
            <a:r>
              <a:rPr kumimoji="0" lang="en-US" sz="2400" i="1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017CC3"/>
                </a:solidFill>
                <a:effectLst/>
                <a:uLnTx/>
                <a:uFillTx/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khó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khăn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,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trở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ngại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,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hạn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chế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nêu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 </a:t>
            </a:r>
            <a:r>
              <a:rPr lang="en-US" sz="2400" i="1" dirty="0" err="1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trên</a:t>
            </a:r>
            <a:r>
              <a:rPr lang="en-US" sz="2400" i="1" dirty="0">
                <a:ln w="12700">
                  <a:noFill/>
                  <a:prstDash val="solid"/>
                </a:ln>
                <a:solidFill>
                  <a:srgbClr val="017CC3"/>
                </a:solidFill>
                <a:latin typeface="UVN Bach Tuyet" panose="02090503060705020403" pitchFamily="18" charset="0"/>
                <a:cs typeface="Leelawadee" panose="020B0502040204020203" pitchFamily="34" charset="-34"/>
              </a:rPr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0B271A-E991-3BC6-343D-8AD1C7B87DF2}"/>
              </a:ext>
            </a:extLst>
          </p:cNvPr>
          <p:cNvSpPr/>
          <p:nvPr/>
        </p:nvSpPr>
        <p:spPr>
          <a:xfrm>
            <a:off x="2359404" y="4817122"/>
            <a:ext cx="868675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>
              <a:defRPr/>
            </a:pP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Bài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thu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hoạch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Viết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tay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hoặc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đánh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máy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(Font Time New Roman, Size 14),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In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trên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khổ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giấy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A4 -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Ký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tên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Đơn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vị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tập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hợp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và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gửi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về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VPĐU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TCTy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trước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</a:t>
            </a:r>
            <a:r>
              <a:rPr lang="en-US" sz="2000" b="1" i="1" dirty="0" err="1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ngày</a:t>
            </a:r>
            <a:r>
              <a:rPr lang="en-US" sz="2000" b="1" i="1" dirty="0">
                <a:ln w="1270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  <a:cs typeface="Leelawadee" panose="020B0502040204020203" pitchFamily="34" charset="-34"/>
              </a:rPr>
              <a:t> 09/11/2022.</a:t>
            </a:r>
            <a:endParaRPr lang="en-US" sz="2000" i="1" dirty="0">
              <a:ln w="12700">
                <a:noFill/>
                <a:prstDash val="solid"/>
              </a:ln>
              <a:solidFill>
                <a:srgbClr val="C00000"/>
              </a:solidFill>
              <a:latin typeface="UVN Bach Tuyet" panose="02090503060705020403" pitchFamily="18" charset="0"/>
              <a:cs typeface="Leelawadee" panose="020B0502040204020203" pitchFamily="34" charset="-34"/>
            </a:endParaRPr>
          </a:p>
        </p:txBody>
      </p:sp>
      <p:pic>
        <p:nvPicPr>
          <p:cNvPr id="2" name="Graphic 1" descr="Clipboard Partially Checked outline">
            <a:extLst>
              <a:ext uri="{FF2B5EF4-FFF2-40B4-BE49-F238E27FC236}">
                <a16:creationId xmlns:a16="http://schemas.microsoft.com/office/drawing/2014/main" id="{AD7B2CF4-9D5A-4A18-936C-FEB312D049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165" y="944161"/>
            <a:ext cx="1137920" cy="113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2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6AF4ECA-7D63-4629-9575-FD59016F3201}"/>
              </a:ext>
            </a:extLst>
          </p:cNvPr>
          <p:cNvSpPr/>
          <p:nvPr/>
        </p:nvSpPr>
        <p:spPr>
          <a:xfrm>
            <a:off x="36949" y="346936"/>
            <a:ext cx="12155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LỚP BỒI DƯỠNG NGHIỆP VỤ CÔNG TÁC XÂY DỰNG ĐẢNG NĂM 2022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E00770-5A6C-9C52-FFEF-31F2C2303D49}"/>
              </a:ext>
            </a:extLst>
          </p:cNvPr>
          <p:cNvSpPr/>
          <p:nvPr/>
        </p:nvSpPr>
        <p:spPr>
          <a:xfrm>
            <a:off x="0" y="1603565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CHUYÊN ĐỀ:</a:t>
            </a:r>
            <a:endParaRPr kumimoji="0" lang="en-US" sz="3600" b="1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E9B891-6079-0D6B-590C-AAB2FA16AFD5}"/>
              </a:ext>
            </a:extLst>
          </p:cNvPr>
          <p:cNvSpPr/>
          <p:nvPr/>
        </p:nvSpPr>
        <p:spPr>
          <a:xfrm>
            <a:off x="0" y="2376039"/>
            <a:ext cx="12192000" cy="15234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MỘT SỐ VẤN ĐỀ LƯU Ý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TRONG CÔNG TÁC VĂN PHÒNG CẤP ỦY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F51748-88C2-9A55-BC3F-A765B54D9AB7}"/>
              </a:ext>
            </a:extLst>
          </p:cNvPr>
          <p:cNvSpPr/>
          <p:nvPr/>
        </p:nvSpPr>
        <p:spPr>
          <a:xfrm>
            <a:off x="36949" y="4184653"/>
            <a:ext cx="12192000" cy="153888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Báo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cáo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viên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Đ/c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Vương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Vũ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–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Đảng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ủy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viên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Chánh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Văn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phòng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Đảng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ủy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Tổng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Công</a:t>
            </a:r>
            <a:r>
              <a:rPr lang="en-US" sz="2800" b="1" dirty="0">
                <a:ln w="19050">
                  <a:noFill/>
                  <a:prstDash val="solid"/>
                </a:ln>
                <a:solidFill>
                  <a:srgbClr val="C00000"/>
                </a:solidFill>
                <a:latin typeface="UTM Avo" panose="02040603050506020204" pitchFamily="18" charset="0"/>
              </a:rPr>
              <a:t> ty</a:t>
            </a:r>
            <a:endParaRPr kumimoji="0" lang="en-US" sz="2800" b="1" i="0" u="none" strike="noStrike" kern="1200" cap="none" spc="0" normalizeH="0" baseline="0" noProof="0" dirty="0">
              <a:ln w="19050">
                <a:noFill/>
                <a:prstDash val="solid"/>
              </a:ln>
              <a:solidFill>
                <a:srgbClr val="C0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33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E6D304-7AA8-37F1-A7EB-038F38C07389}"/>
              </a:ext>
            </a:extLst>
          </p:cNvPr>
          <p:cNvSpPr/>
          <p:nvPr/>
        </p:nvSpPr>
        <p:spPr>
          <a:xfrm>
            <a:off x="1006801" y="2809806"/>
            <a:ext cx="3951279" cy="12772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VĂN PHÒNG CẤP ỦY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43FF6C4-A065-4D6C-8504-14EB1F266C58}"/>
              </a:ext>
            </a:extLst>
          </p:cNvPr>
          <p:cNvGrpSpPr/>
          <p:nvPr/>
        </p:nvGrpSpPr>
        <p:grpSpPr>
          <a:xfrm flipH="1">
            <a:off x="5459424" y="1013686"/>
            <a:ext cx="642826" cy="492597"/>
            <a:chOff x="1668086" y="1131990"/>
            <a:chExt cx="1145243" cy="790786"/>
          </a:xfrm>
        </p:grpSpPr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268CB3D6-BFE5-C27D-858A-99BD7726B81A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845315" y="954761"/>
              <a:ext cx="790786" cy="1145243"/>
            </a:xfrm>
            <a:custGeom>
              <a:avLst/>
              <a:gdLst>
                <a:gd name="T0" fmla="*/ 0 w 482"/>
                <a:gd name="T1" fmla="*/ 0 h 696"/>
                <a:gd name="T2" fmla="*/ 0 w 482"/>
                <a:gd name="T3" fmla="*/ 223 h 696"/>
                <a:gd name="T4" fmla="*/ 0 w 482"/>
                <a:gd name="T5" fmla="*/ 223 h 696"/>
                <a:gd name="T6" fmla="*/ 125 w 482"/>
                <a:gd name="T7" fmla="*/ 348 h 696"/>
                <a:gd name="T8" fmla="*/ 0 w 482"/>
                <a:gd name="T9" fmla="*/ 473 h 696"/>
                <a:gd name="T10" fmla="*/ 0 w 482"/>
                <a:gd name="T11" fmla="*/ 473 h 696"/>
                <a:gd name="T12" fmla="*/ 0 w 482"/>
                <a:gd name="T13" fmla="*/ 696 h 696"/>
                <a:gd name="T14" fmla="*/ 388 w 482"/>
                <a:gd name="T15" fmla="*/ 441 h 696"/>
                <a:gd name="T16" fmla="*/ 482 w 482"/>
                <a:gd name="T17" fmla="*/ 348 h 696"/>
                <a:gd name="T18" fmla="*/ 388 w 482"/>
                <a:gd name="T19" fmla="*/ 255 h 696"/>
                <a:gd name="T20" fmla="*/ 0 w 482"/>
                <a:gd name="T21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2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0" y="696"/>
                    <a:pt x="380" y="441"/>
                    <a:pt x="388" y="441"/>
                  </a:cubicBezTo>
                  <a:cubicBezTo>
                    <a:pt x="440" y="441"/>
                    <a:pt x="482" y="400"/>
                    <a:pt x="482" y="348"/>
                  </a:cubicBezTo>
                  <a:cubicBezTo>
                    <a:pt x="482" y="296"/>
                    <a:pt x="440" y="255"/>
                    <a:pt x="388" y="255"/>
                  </a:cubicBezTo>
                  <a:cubicBezTo>
                    <a:pt x="380" y="25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DDC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>
                <a:latin typeface="Arial"/>
                <a:cs typeface="Arial"/>
              </a:endParaRPr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B35D9518-62E4-359A-6C2C-F5515937008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135239" y="1083831"/>
              <a:ext cx="209977" cy="306297"/>
            </a:xfrm>
            <a:custGeom>
              <a:avLst/>
              <a:gdLst>
                <a:gd name="T0" fmla="*/ 34 w 128"/>
                <a:gd name="T1" fmla="*/ 186 h 186"/>
                <a:gd name="T2" fmla="*/ 128 w 128"/>
                <a:gd name="T3" fmla="*/ 93 h 186"/>
                <a:gd name="T4" fmla="*/ 34 w 128"/>
                <a:gd name="T5" fmla="*/ 0 h 186"/>
                <a:gd name="T6" fmla="*/ 0 w 128"/>
                <a:gd name="T7" fmla="*/ 93 h 186"/>
                <a:gd name="T8" fmla="*/ 34 w 128"/>
                <a:gd name="T9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86">
                  <a:moveTo>
                    <a:pt x="34" y="186"/>
                  </a:moveTo>
                  <a:cubicBezTo>
                    <a:pt x="86" y="186"/>
                    <a:pt x="128" y="145"/>
                    <a:pt x="128" y="93"/>
                  </a:cubicBezTo>
                  <a:cubicBezTo>
                    <a:pt x="128" y="41"/>
                    <a:pt x="86" y="0"/>
                    <a:pt x="34" y="0"/>
                  </a:cubicBezTo>
                  <a:cubicBezTo>
                    <a:pt x="30" y="0"/>
                    <a:pt x="0" y="46"/>
                    <a:pt x="0" y="93"/>
                  </a:cubicBezTo>
                  <a:cubicBezTo>
                    <a:pt x="0" y="140"/>
                    <a:pt x="30" y="186"/>
                    <a:pt x="34" y="186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350">
                <a:latin typeface="Arial"/>
                <a:cs typeface="Arial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C2F270-18FB-A9EE-E881-86D6890649FF}"/>
              </a:ext>
            </a:extLst>
          </p:cNvPr>
          <p:cNvGrpSpPr/>
          <p:nvPr/>
        </p:nvGrpSpPr>
        <p:grpSpPr>
          <a:xfrm flipH="1">
            <a:off x="5459423" y="1410883"/>
            <a:ext cx="642826" cy="712197"/>
            <a:chOff x="1668088" y="1769628"/>
            <a:chExt cx="1145243" cy="1143317"/>
          </a:xfrm>
        </p:grpSpPr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5127AF98-9C42-B234-D26B-2FF7A758015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051" y="1768665"/>
              <a:ext cx="1143317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79 w 697"/>
                <a:gd name="T15" fmla="*/ 696 h 696"/>
                <a:gd name="T16" fmla="*/ 579 w 697"/>
                <a:gd name="T17" fmla="*/ 438 h 696"/>
                <a:gd name="T18" fmla="*/ 603 w 697"/>
                <a:gd name="T19" fmla="*/ 441 h 696"/>
                <a:gd name="T20" fmla="*/ 697 w 697"/>
                <a:gd name="T21" fmla="*/ 348 h 696"/>
                <a:gd name="T22" fmla="*/ 603 w 697"/>
                <a:gd name="T23" fmla="*/ 255 h 696"/>
                <a:gd name="T24" fmla="*/ 579 w 697"/>
                <a:gd name="T25" fmla="*/ 258 h 696"/>
                <a:gd name="T26" fmla="*/ 579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79" y="696"/>
                    <a:pt x="579" y="696"/>
                    <a:pt x="579" y="696"/>
                  </a:cubicBezTo>
                  <a:cubicBezTo>
                    <a:pt x="579" y="438"/>
                    <a:pt x="579" y="438"/>
                    <a:pt x="579" y="438"/>
                  </a:cubicBezTo>
                  <a:cubicBezTo>
                    <a:pt x="587" y="440"/>
                    <a:pt x="595" y="441"/>
                    <a:pt x="603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3" y="255"/>
                  </a:cubicBezTo>
                  <a:cubicBezTo>
                    <a:pt x="595" y="255"/>
                    <a:pt x="587" y="256"/>
                    <a:pt x="579" y="258"/>
                  </a:cubicBezTo>
                  <a:cubicBezTo>
                    <a:pt x="579" y="0"/>
                    <a:pt x="579" y="0"/>
                    <a:pt x="57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54B4F04B-DDC4-CF01-E2A0-7F12EA5FEE73}"/>
                </a:ext>
              </a:extLst>
            </p:cNvPr>
            <p:cNvSpPr txBox="1"/>
            <p:nvPr/>
          </p:nvSpPr>
          <p:spPr>
            <a:xfrm rot="10800000" flipV="1">
              <a:off x="1891428" y="2046501"/>
              <a:ext cx="697594" cy="646312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01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8D9EBE0-9844-A1DA-2A22-9D2E5297BDEF}"/>
              </a:ext>
            </a:extLst>
          </p:cNvPr>
          <p:cNvGrpSpPr/>
          <p:nvPr/>
        </p:nvGrpSpPr>
        <p:grpSpPr>
          <a:xfrm flipH="1">
            <a:off x="5459423" y="2031880"/>
            <a:ext cx="642826" cy="712197"/>
            <a:chOff x="1668088" y="2766539"/>
            <a:chExt cx="1145243" cy="1143317"/>
          </a:xfrm>
        </p:grpSpPr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1C48C3EE-719A-44A3-D494-D4AD8B226E5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051" y="2765576"/>
              <a:ext cx="1143317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79 w 697"/>
                <a:gd name="T15" fmla="*/ 696 h 696"/>
                <a:gd name="T16" fmla="*/ 579 w 697"/>
                <a:gd name="T17" fmla="*/ 438 h 696"/>
                <a:gd name="T18" fmla="*/ 603 w 697"/>
                <a:gd name="T19" fmla="*/ 441 h 696"/>
                <a:gd name="T20" fmla="*/ 697 w 697"/>
                <a:gd name="T21" fmla="*/ 348 h 696"/>
                <a:gd name="T22" fmla="*/ 603 w 697"/>
                <a:gd name="T23" fmla="*/ 255 h 696"/>
                <a:gd name="T24" fmla="*/ 579 w 697"/>
                <a:gd name="T25" fmla="*/ 258 h 696"/>
                <a:gd name="T26" fmla="*/ 579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79" y="696"/>
                    <a:pt x="579" y="696"/>
                    <a:pt x="579" y="696"/>
                  </a:cubicBezTo>
                  <a:cubicBezTo>
                    <a:pt x="579" y="438"/>
                    <a:pt x="579" y="438"/>
                    <a:pt x="579" y="438"/>
                  </a:cubicBezTo>
                  <a:cubicBezTo>
                    <a:pt x="587" y="440"/>
                    <a:pt x="595" y="441"/>
                    <a:pt x="603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3" y="255"/>
                  </a:cubicBezTo>
                  <a:cubicBezTo>
                    <a:pt x="595" y="255"/>
                    <a:pt x="587" y="256"/>
                    <a:pt x="579" y="258"/>
                  </a:cubicBezTo>
                  <a:cubicBezTo>
                    <a:pt x="579" y="0"/>
                    <a:pt x="579" y="0"/>
                    <a:pt x="57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37" name="TextBox 9">
              <a:extLst>
                <a:ext uri="{FF2B5EF4-FFF2-40B4-BE49-F238E27FC236}">
                  <a16:creationId xmlns:a16="http://schemas.microsoft.com/office/drawing/2014/main" id="{4F827FB0-853E-5380-8821-740B6EF3AE17}"/>
                </a:ext>
              </a:extLst>
            </p:cNvPr>
            <p:cNvSpPr txBox="1"/>
            <p:nvPr/>
          </p:nvSpPr>
          <p:spPr>
            <a:xfrm rot="10800000" flipV="1">
              <a:off x="1891430" y="3045820"/>
              <a:ext cx="697594" cy="646312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02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58C38F6-B629-BE91-A8CF-AB3C3EF7C2C1}"/>
              </a:ext>
            </a:extLst>
          </p:cNvPr>
          <p:cNvGrpSpPr/>
          <p:nvPr/>
        </p:nvGrpSpPr>
        <p:grpSpPr>
          <a:xfrm flipH="1">
            <a:off x="5459424" y="2653478"/>
            <a:ext cx="642826" cy="711596"/>
            <a:chOff x="1668087" y="3764413"/>
            <a:chExt cx="1145243" cy="1142354"/>
          </a:xfrm>
        </p:grpSpPr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CBB8C64C-7B27-A3F7-CA4B-9B0BD569500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532" y="3762968"/>
              <a:ext cx="1142354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80 w 697"/>
                <a:gd name="T15" fmla="*/ 696 h 696"/>
                <a:gd name="T16" fmla="*/ 580 w 697"/>
                <a:gd name="T17" fmla="*/ 438 h 696"/>
                <a:gd name="T18" fmla="*/ 604 w 697"/>
                <a:gd name="T19" fmla="*/ 441 h 696"/>
                <a:gd name="T20" fmla="*/ 697 w 697"/>
                <a:gd name="T21" fmla="*/ 348 h 696"/>
                <a:gd name="T22" fmla="*/ 604 w 697"/>
                <a:gd name="T23" fmla="*/ 255 h 696"/>
                <a:gd name="T24" fmla="*/ 580 w 697"/>
                <a:gd name="T25" fmla="*/ 258 h 696"/>
                <a:gd name="T26" fmla="*/ 580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80" y="696"/>
                    <a:pt x="580" y="696"/>
                    <a:pt x="580" y="696"/>
                  </a:cubicBezTo>
                  <a:cubicBezTo>
                    <a:pt x="580" y="438"/>
                    <a:pt x="580" y="438"/>
                    <a:pt x="580" y="438"/>
                  </a:cubicBezTo>
                  <a:cubicBezTo>
                    <a:pt x="587" y="440"/>
                    <a:pt x="595" y="441"/>
                    <a:pt x="604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4" y="255"/>
                  </a:cubicBezTo>
                  <a:cubicBezTo>
                    <a:pt x="595" y="255"/>
                    <a:pt x="587" y="256"/>
                    <a:pt x="580" y="258"/>
                  </a:cubicBezTo>
                  <a:cubicBezTo>
                    <a:pt x="580" y="0"/>
                    <a:pt x="580" y="0"/>
                    <a:pt x="58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B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35" name="TextBox 12">
              <a:extLst>
                <a:ext uri="{FF2B5EF4-FFF2-40B4-BE49-F238E27FC236}">
                  <a16:creationId xmlns:a16="http://schemas.microsoft.com/office/drawing/2014/main" id="{D24314F3-1801-7B3F-3D62-73065C228F99}"/>
                </a:ext>
              </a:extLst>
            </p:cNvPr>
            <p:cNvSpPr txBox="1"/>
            <p:nvPr/>
          </p:nvSpPr>
          <p:spPr>
            <a:xfrm rot="10800000" flipV="1">
              <a:off x="1891431" y="4043213"/>
              <a:ext cx="697594" cy="646312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03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F22F94-9A91-D58B-9B87-7D566DB517D5}"/>
              </a:ext>
            </a:extLst>
          </p:cNvPr>
          <p:cNvGrpSpPr/>
          <p:nvPr/>
        </p:nvGrpSpPr>
        <p:grpSpPr>
          <a:xfrm flipH="1">
            <a:off x="5459423" y="3274474"/>
            <a:ext cx="642826" cy="712197"/>
            <a:chOff x="1668088" y="4761324"/>
            <a:chExt cx="1145243" cy="1143317"/>
          </a:xfrm>
        </p:grpSpPr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0E3CC99E-F297-1ABF-5F48-38A55BF4640C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051" y="4760361"/>
              <a:ext cx="1143317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80 w 697"/>
                <a:gd name="T15" fmla="*/ 696 h 696"/>
                <a:gd name="T16" fmla="*/ 580 w 697"/>
                <a:gd name="T17" fmla="*/ 438 h 696"/>
                <a:gd name="T18" fmla="*/ 604 w 697"/>
                <a:gd name="T19" fmla="*/ 441 h 696"/>
                <a:gd name="T20" fmla="*/ 697 w 697"/>
                <a:gd name="T21" fmla="*/ 348 h 696"/>
                <a:gd name="T22" fmla="*/ 604 w 697"/>
                <a:gd name="T23" fmla="*/ 255 h 696"/>
                <a:gd name="T24" fmla="*/ 580 w 697"/>
                <a:gd name="T25" fmla="*/ 258 h 696"/>
                <a:gd name="T26" fmla="*/ 580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80" y="696"/>
                    <a:pt x="580" y="696"/>
                    <a:pt x="580" y="696"/>
                  </a:cubicBezTo>
                  <a:cubicBezTo>
                    <a:pt x="580" y="438"/>
                    <a:pt x="580" y="438"/>
                    <a:pt x="580" y="438"/>
                  </a:cubicBezTo>
                  <a:cubicBezTo>
                    <a:pt x="587" y="440"/>
                    <a:pt x="595" y="441"/>
                    <a:pt x="604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4" y="255"/>
                  </a:cubicBezTo>
                  <a:cubicBezTo>
                    <a:pt x="595" y="255"/>
                    <a:pt x="587" y="256"/>
                    <a:pt x="580" y="258"/>
                  </a:cubicBezTo>
                  <a:cubicBezTo>
                    <a:pt x="580" y="0"/>
                    <a:pt x="580" y="0"/>
                    <a:pt x="58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 dirty="0">
                <a:latin typeface="Arial"/>
                <a:cs typeface="Arial"/>
              </a:endParaRPr>
            </a:p>
          </p:txBody>
        </p:sp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1F16D46E-977C-7707-79A2-06FF0A003FC9}"/>
                </a:ext>
              </a:extLst>
            </p:cNvPr>
            <p:cNvSpPr txBox="1"/>
            <p:nvPr/>
          </p:nvSpPr>
          <p:spPr>
            <a:xfrm rot="10800000" flipV="1">
              <a:off x="1891430" y="5040605"/>
              <a:ext cx="697594" cy="646312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04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E3DC7DC-C91B-9268-5115-3AE686F36264}"/>
              </a:ext>
            </a:extLst>
          </p:cNvPr>
          <p:cNvGrpSpPr/>
          <p:nvPr/>
        </p:nvGrpSpPr>
        <p:grpSpPr>
          <a:xfrm flipH="1">
            <a:off x="5459424" y="3895660"/>
            <a:ext cx="642826" cy="712197"/>
            <a:chOff x="1668088" y="2766539"/>
            <a:chExt cx="1145243" cy="1143317"/>
          </a:xfrm>
        </p:grpSpPr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3E486C6-F255-D3FD-F31E-D6C3B69A747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051" y="2765576"/>
              <a:ext cx="1143317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79 w 697"/>
                <a:gd name="T15" fmla="*/ 696 h 696"/>
                <a:gd name="T16" fmla="*/ 579 w 697"/>
                <a:gd name="T17" fmla="*/ 438 h 696"/>
                <a:gd name="T18" fmla="*/ 603 w 697"/>
                <a:gd name="T19" fmla="*/ 441 h 696"/>
                <a:gd name="T20" fmla="*/ 697 w 697"/>
                <a:gd name="T21" fmla="*/ 348 h 696"/>
                <a:gd name="T22" fmla="*/ 603 w 697"/>
                <a:gd name="T23" fmla="*/ 255 h 696"/>
                <a:gd name="T24" fmla="*/ 579 w 697"/>
                <a:gd name="T25" fmla="*/ 258 h 696"/>
                <a:gd name="T26" fmla="*/ 579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79" y="696"/>
                    <a:pt x="579" y="696"/>
                    <a:pt x="579" y="696"/>
                  </a:cubicBezTo>
                  <a:cubicBezTo>
                    <a:pt x="579" y="438"/>
                    <a:pt x="579" y="438"/>
                    <a:pt x="579" y="438"/>
                  </a:cubicBezTo>
                  <a:cubicBezTo>
                    <a:pt x="587" y="440"/>
                    <a:pt x="595" y="441"/>
                    <a:pt x="603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3" y="255"/>
                  </a:cubicBezTo>
                  <a:cubicBezTo>
                    <a:pt x="595" y="255"/>
                    <a:pt x="587" y="256"/>
                    <a:pt x="579" y="258"/>
                  </a:cubicBezTo>
                  <a:cubicBezTo>
                    <a:pt x="579" y="0"/>
                    <a:pt x="579" y="0"/>
                    <a:pt x="57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4A0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44" name="TextBox 9">
              <a:extLst>
                <a:ext uri="{FF2B5EF4-FFF2-40B4-BE49-F238E27FC236}">
                  <a16:creationId xmlns:a16="http://schemas.microsoft.com/office/drawing/2014/main" id="{5D5C0B61-F924-B1C5-1DCE-2408E34B0F51}"/>
                </a:ext>
              </a:extLst>
            </p:cNvPr>
            <p:cNvSpPr txBox="1"/>
            <p:nvPr/>
          </p:nvSpPr>
          <p:spPr>
            <a:xfrm rot="10800000" flipV="1">
              <a:off x="1891430" y="3045820"/>
              <a:ext cx="697594" cy="646311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05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A065700-B7D5-7AB3-0B55-218BD8887982}"/>
              </a:ext>
            </a:extLst>
          </p:cNvPr>
          <p:cNvGrpSpPr/>
          <p:nvPr/>
        </p:nvGrpSpPr>
        <p:grpSpPr>
          <a:xfrm flipH="1">
            <a:off x="5459425" y="4517258"/>
            <a:ext cx="642826" cy="711596"/>
            <a:chOff x="1668087" y="3764413"/>
            <a:chExt cx="1145243" cy="1142354"/>
          </a:xfrm>
        </p:grpSpPr>
        <p:sp>
          <p:nvSpPr>
            <p:cNvPr id="46" name="Freeform 24">
              <a:extLst>
                <a:ext uri="{FF2B5EF4-FFF2-40B4-BE49-F238E27FC236}">
                  <a16:creationId xmlns:a16="http://schemas.microsoft.com/office/drawing/2014/main" id="{F3483C15-2CCA-E270-41AA-89744A0BD33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669532" y="3762968"/>
              <a:ext cx="1142354" cy="1145243"/>
            </a:xfrm>
            <a:custGeom>
              <a:avLst/>
              <a:gdLst>
                <a:gd name="T0" fmla="*/ 0 w 697"/>
                <a:gd name="T1" fmla="*/ 0 h 696"/>
                <a:gd name="T2" fmla="*/ 0 w 697"/>
                <a:gd name="T3" fmla="*/ 223 h 696"/>
                <a:gd name="T4" fmla="*/ 0 w 697"/>
                <a:gd name="T5" fmla="*/ 223 h 696"/>
                <a:gd name="T6" fmla="*/ 125 w 697"/>
                <a:gd name="T7" fmla="*/ 348 h 696"/>
                <a:gd name="T8" fmla="*/ 0 w 697"/>
                <a:gd name="T9" fmla="*/ 473 h 696"/>
                <a:gd name="T10" fmla="*/ 0 w 697"/>
                <a:gd name="T11" fmla="*/ 473 h 696"/>
                <a:gd name="T12" fmla="*/ 0 w 697"/>
                <a:gd name="T13" fmla="*/ 696 h 696"/>
                <a:gd name="T14" fmla="*/ 580 w 697"/>
                <a:gd name="T15" fmla="*/ 696 h 696"/>
                <a:gd name="T16" fmla="*/ 580 w 697"/>
                <a:gd name="T17" fmla="*/ 438 h 696"/>
                <a:gd name="T18" fmla="*/ 604 w 697"/>
                <a:gd name="T19" fmla="*/ 441 h 696"/>
                <a:gd name="T20" fmla="*/ 697 w 697"/>
                <a:gd name="T21" fmla="*/ 348 h 696"/>
                <a:gd name="T22" fmla="*/ 604 w 697"/>
                <a:gd name="T23" fmla="*/ 255 h 696"/>
                <a:gd name="T24" fmla="*/ 580 w 697"/>
                <a:gd name="T25" fmla="*/ 258 h 696"/>
                <a:gd name="T26" fmla="*/ 580 w 697"/>
                <a:gd name="T27" fmla="*/ 0 h 696"/>
                <a:gd name="T28" fmla="*/ 0 w 697"/>
                <a:gd name="T2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7" h="696">
                  <a:moveTo>
                    <a:pt x="0" y="0"/>
                  </a:moveTo>
                  <a:cubicBezTo>
                    <a:pt x="0" y="223"/>
                    <a:pt x="0" y="223"/>
                    <a:pt x="0" y="223"/>
                  </a:cubicBezTo>
                  <a:cubicBezTo>
                    <a:pt x="0" y="223"/>
                    <a:pt x="0" y="223"/>
                    <a:pt x="0" y="223"/>
                  </a:cubicBezTo>
                  <a:cubicBezTo>
                    <a:pt x="69" y="223"/>
                    <a:pt x="125" y="279"/>
                    <a:pt x="125" y="348"/>
                  </a:cubicBezTo>
                  <a:cubicBezTo>
                    <a:pt x="125" y="417"/>
                    <a:pt x="69" y="473"/>
                    <a:pt x="0" y="473"/>
                  </a:cubicBezTo>
                  <a:cubicBezTo>
                    <a:pt x="0" y="473"/>
                    <a:pt x="0" y="473"/>
                    <a:pt x="0" y="473"/>
                  </a:cubicBezTo>
                  <a:cubicBezTo>
                    <a:pt x="0" y="696"/>
                    <a:pt x="0" y="696"/>
                    <a:pt x="0" y="696"/>
                  </a:cubicBezTo>
                  <a:cubicBezTo>
                    <a:pt x="580" y="696"/>
                    <a:pt x="580" y="696"/>
                    <a:pt x="580" y="696"/>
                  </a:cubicBezTo>
                  <a:cubicBezTo>
                    <a:pt x="580" y="438"/>
                    <a:pt x="580" y="438"/>
                    <a:pt x="580" y="438"/>
                  </a:cubicBezTo>
                  <a:cubicBezTo>
                    <a:pt x="587" y="440"/>
                    <a:pt x="595" y="441"/>
                    <a:pt x="604" y="441"/>
                  </a:cubicBezTo>
                  <a:cubicBezTo>
                    <a:pt x="655" y="441"/>
                    <a:pt x="697" y="400"/>
                    <a:pt x="697" y="348"/>
                  </a:cubicBezTo>
                  <a:cubicBezTo>
                    <a:pt x="697" y="296"/>
                    <a:pt x="655" y="255"/>
                    <a:pt x="604" y="255"/>
                  </a:cubicBezTo>
                  <a:cubicBezTo>
                    <a:pt x="595" y="255"/>
                    <a:pt x="587" y="256"/>
                    <a:pt x="580" y="258"/>
                  </a:cubicBezTo>
                  <a:cubicBezTo>
                    <a:pt x="580" y="0"/>
                    <a:pt x="580" y="0"/>
                    <a:pt x="58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xmlns:lc="http://schemas.openxmlformats.org/drawingml/2006/lockedCanvas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500">
                <a:latin typeface="Arial"/>
                <a:cs typeface="Arial"/>
              </a:endParaRPr>
            </a:p>
          </p:txBody>
        </p:sp>
        <p:sp>
          <p:nvSpPr>
            <p:cNvPr id="47" name="TextBox 12">
              <a:extLst>
                <a:ext uri="{FF2B5EF4-FFF2-40B4-BE49-F238E27FC236}">
                  <a16:creationId xmlns:a16="http://schemas.microsoft.com/office/drawing/2014/main" id="{7DB8A604-FED2-48FB-BCA6-75CE12B22329}"/>
                </a:ext>
              </a:extLst>
            </p:cNvPr>
            <p:cNvSpPr txBox="1"/>
            <p:nvPr/>
          </p:nvSpPr>
          <p:spPr>
            <a:xfrm rot="10800000" flipV="1">
              <a:off x="1774171" y="3977288"/>
              <a:ext cx="932111" cy="778163"/>
            </a:xfrm>
            <a:prstGeom prst="rect">
              <a:avLst/>
            </a:prstGeom>
            <a:noFill/>
          </p:spPr>
          <p:txBody>
            <a:bodyPr wrap="none" lIns="68567" tIns="34283" rIns="68567" bIns="34283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700" dirty="0">
                  <a:solidFill>
                    <a:schemeClr val="bg1"/>
                  </a:solidFill>
                  <a:latin typeface="Arial"/>
                  <a:cs typeface="Arial"/>
                </a:rPr>
                <a:t>06</a:t>
              </a:r>
              <a:endParaRPr lang="id-ID" sz="2700" dirty="0">
                <a:solidFill>
                  <a:schemeClr val="bg1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E0F6C5B-7BE3-61F2-181F-B9134B0A66DF}"/>
              </a:ext>
            </a:extLst>
          </p:cNvPr>
          <p:cNvCxnSpPr>
            <a:cxnSpLocks/>
          </p:cNvCxnSpPr>
          <p:nvPr/>
        </p:nvCxnSpPr>
        <p:spPr>
          <a:xfrm>
            <a:off x="6116390" y="2053106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0">
            <a:extLst>
              <a:ext uri="{FF2B5EF4-FFF2-40B4-BE49-F238E27FC236}">
                <a16:creationId xmlns:a16="http://schemas.microsoft.com/office/drawing/2014/main" id="{84B91357-F609-32BC-695A-979F5F316C51}"/>
              </a:ext>
            </a:extLst>
          </p:cNvPr>
          <p:cNvSpPr txBox="1">
            <a:spLocks/>
          </p:cNvSpPr>
          <p:nvPr/>
        </p:nvSpPr>
        <p:spPr>
          <a:xfrm flipH="1">
            <a:off x="6187510" y="1683794"/>
            <a:ext cx="3484810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Quy chế liên quan</a:t>
            </a:r>
            <a:endParaRPr lang="en-US" sz="18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A3BF5862-FF1B-7678-38F7-E8A6C8997AF9}"/>
              </a:ext>
            </a:extLst>
          </p:cNvPr>
          <p:cNvCxnSpPr>
            <a:cxnSpLocks/>
          </p:cNvCxnSpPr>
          <p:nvPr/>
        </p:nvCxnSpPr>
        <p:spPr>
          <a:xfrm>
            <a:off x="6187510" y="2566943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0">
            <a:extLst>
              <a:ext uri="{FF2B5EF4-FFF2-40B4-BE49-F238E27FC236}">
                <a16:creationId xmlns:a16="http://schemas.microsoft.com/office/drawing/2014/main" id="{EE0AA4AE-E72B-4808-0100-3730F41C54F4}"/>
              </a:ext>
            </a:extLst>
          </p:cNvPr>
          <p:cNvSpPr txBox="1">
            <a:spLocks/>
          </p:cNvSpPr>
          <p:nvPr/>
        </p:nvSpPr>
        <p:spPr>
          <a:xfrm flipH="1">
            <a:off x="6043988" y="2248893"/>
            <a:ext cx="3700733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FF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Tổng hợp/Thông tin/Báo cáo</a:t>
            </a:r>
            <a:endParaRPr lang="en-US" sz="1800" b="1" dirty="0">
              <a:solidFill>
                <a:srgbClr val="FF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1152107F-90B2-929E-B81A-DE3DE7917398}"/>
              </a:ext>
            </a:extLst>
          </p:cNvPr>
          <p:cNvCxnSpPr>
            <a:cxnSpLocks/>
          </p:cNvCxnSpPr>
          <p:nvPr/>
        </p:nvCxnSpPr>
        <p:spPr>
          <a:xfrm>
            <a:off x="6187510" y="3169873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0">
            <a:extLst>
              <a:ext uri="{FF2B5EF4-FFF2-40B4-BE49-F238E27FC236}">
                <a16:creationId xmlns:a16="http://schemas.microsoft.com/office/drawing/2014/main" id="{0E0C9DD1-801B-A5D6-FBF8-E133AAB3C68D}"/>
              </a:ext>
            </a:extLst>
          </p:cNvPr>
          <p:cNvSpPr txBox="1">
            <a:spLocks/>
          </p:cNvSpPr>
          <p:nvPr/>
        </p:nvSpPr>
        <p:spPr>
          <a:xfrm flipH="1">
            <a:off x="6187510" y="2849569"/>
            <a:ext cx="3484810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EAB2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Hành chính/Văn thư lưu trữ</a:t>
            </a:r>
            <a:endParaRPr lang="en-US" sz="1800" b="1" dirty="0">
              <a:solidFill>
                <a:srgbClr val="EAB2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DC31EA3E-32E7-EB1C-50D3-C7A2DE9A7ABC}"/>
              </a:ext>
            </a:extLst>
          </p:cNvPr>
          <p:cNvCxnSpPr>
            <a:cxnSpLocks/>
          </p:cNvCxnSpPr>
          <p:nvPr/>
        </p:nvCxnSpPr>
        <p:spPr>
          <a:xfrm>
            <a:off x="6187510" y="3772803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itle 20">
            <a:extLst>
              <a:ext uri="{FF2B5EF4-FFF2-40B4-BE49-F238E27FC236}">
                <a16:creationId xmlns:a16="http://schemas.microsoft.com/office/drawing/2014/main" id="{C15CEACA-5568-24C1-749D-F521A1A905E6}"/>
              </a:ext>
            </a:extLst>
          </p:cNvPr>
          <p:cNvSpPr txBox="1">
            <a:spLocks/>
          </p:cNvSpPr>
          <p:nvPr/>
        </p:nvSpPr>
        <p:spPr>
          <a:xfrm flipH="1">
            <a:off x="6187510" y="3452499"/>
            <a:ext cx="3555930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00B05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Công tác Tài chính đảng</a:t>
            </a:r>
            <a:endParaRPr lang="en-US" sz="1800" b="1" dirty="0">
              <a:solidFill>
                <a:srgbClr val="00B05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792F24A-BB8C-6B84-527D-AF8EA145065D}"/>
              </a:ext>
            </a:extLst>
          </p:cNvPr>
          <p:cNvCxnSpPr>
            <a:cxnSpLocks/>
          </p:cNvCxnSpPr>
          <p:nvPr/>
        </p:nvCxnSpPr>
        <p:spPr>
          <a:xfrm>
            <a:off x="6187510" y="4375733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itle 20">
            <a:extLst>
              <a:ext uri="{FF2B5EF4-FFF2-40B4-BE49-F238E27FC236}">
                <a16:creationId xmlns:a16="http://schemas.microsoft.com/office/drawing/2014/main" id="{ABE9D7D0-325B-391B-73C2-3F6898CC2B2C}"/>
              </a:ext>
            </a:extLst>
          </p:cNvPr>
          <p:cNvSpPr txBox="1">
            <a:spLocks/>
          </p:cNvSpPr>
          <p:nvPr/>
        </p:nvSpPr>
        <p:spPr>
          <a:xfrm flipH="1">
            <a:off x="6187510" y="4055429"/>
            <a:ext cx="3555930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05A1C9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Khắc phục hạn chế</a:t>
            </a:r>
            <a:endParaRPr lang="en-US" sz="1800" b="1" dirty="0">
              <a:solidFill>
                <a:srgbClr val="05A1C9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1FCCF5C-1091-792C-BBC3-AE6BFE332839}"/>
              </a:ext>
            </a:extLst>
          </p:cNvPr>
          <p:cNvCxnSpPr>
            <a:cxnSpLocks/>
          </p:cNvCxnSpPr>
          <p:nvPr/>
        </p:nvCxnSpPr>
        <p:spPr>
          <a:xfrm>
            <a:off x="6187510" y="4978663"/>
            <a:ext cx="3555930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itle 20">
            <a:extLst>
              <a:ext uri="{FF2B5EF4-FFF2-40B4-BE49-F238E27FC236}">
                <a16:creationId xmlns:a16="http://schemas.microsoft.com/office/drawing/2014/main" id="{7228DBE5-3AD2-4328-95C8-98D57014CAB9}"/>
              </a:ext>
            </a:extLst>
          </p:cNvPr>
          <p:cNvSpPr txBox="1">
            <a:spLocks/>
          </p:cNvSpPr>
          <p:nvPr/>
        </p:nvSpPr>
        <p:spPr>
          <a:xfrm flipH="1">
            <a:off x="6187510" y="4665262"/>
            <a:ext cx="3484810" cy="36931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800" b="1" dirty="0">
                <a:solidFill>
                  <a:srgbClr val="0070C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Cải cách hành chính</a:t>
            </a:r>
            <a:endParaRPr lang="en-US" sz="1800" b="1" dirty="0">
              <a:solidFill>
                <a:srgbClr val="0070C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121BE61A-6FEF-2134-27A1-C33FDA79A8B8}"/>
              </a:ext>
            </a:extLst>
          </p:cNvPr>
          <p:cNvSpPr/>
          <p:nvPr/>
        </p:nvSpPr>
        <p:spPr>
          <a:xfrm>
            <a:off x="36949" y="204158"/>
            <a:ext cx="1215505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LỚP BỒI DƯỠNG NGHIỆP VỤ CÔNG TÁC XÂY DỰNG ĐẢNG NĂM 2022</a:t>
            </a:r>
          </a:p>
        </p:txBody>
      </p:sp>
    </p:spTree>
    <p:extLst>
      <p:ext uri="{BB962C8B-B14F-4D97-AF65-F5344CB8AC3E}">
        <p14:creationId xmlns:p14="http://schemas.microsoft.com/office/powerpoint/2010/main" val="129901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61" grpId="0"/>
      <p:bldP spid="65" grpId="0"/>
      <p:bldP spid="67" grpId="0"/>
      <p:bldP spid="69" grpId="0"/>
      <p:bldP spid="7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52E05E7-B342-A287-6793-A1B2D5736664}"/>
              </a:ext>
            </a:extLst>
          </p:cNvPr>
          <p:cNvGrpSpPr/>
          <p:nvPr/>
        </p:nvGrpSpPr>
        <p:grpSpPr>
          <a:xfrm rot="16200000">
            <a:off x="536929" y="1076300"/>
            <a:ext cx="1109394" cy="642826"/>
            <a:chOff x="1393456" y="2245343"/>
            <a:chExt cx="1109394" cy="64282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43FF6C4-A065-4D6C-8504-14EB1F266C58}"/>
                </a:ext>
              </a:extLst>
            </p:cNvPr>
            <p:cNvGrpSpPr/>
            <p:nvPr/>
          </p:nvGrpSpPr>
          <p:grpSpPr>
            <a:xfrm rot="5400000" flipH="1">
              <a:off x="1935139" y="2320457"/>
              <a:ext cx="642826" cy="492597"/>
              <a:chOff x="1668086" y="1131990"/>
              <a:chExt cx="1145243" cy="790786"/>
            </a:xfrm>
          </p:grpSpPr>
          <p:sp>
            <p:nvSpPr>
              <p:cNvPr id="40" name="Freeform 27">
                <a:extLst>
                  <a:ext uri="{FF2B5EF4-FFF2-40B4-BE49-F238E27FC236}">
                    <a16:creationId xmlns:a16="http://schemas.microsoft.com/office/drawing/2014/main" id="{268CB3D6-BFE5-C27D-858A-99BD7726B81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845315" y="954761"/>
                <a:ext cx="790786" cy="1145243"/>
              </a:xfrm>
              <a:custGeom>
                <a:avLst/>
                <a:gdLst>
                  <a:gd name="T0" fmla="*/ 0 w 482"/>
                  <a:gd name="T1" fmla="*/ 0 h 696"/>
                  <a:gd name="T2" fmla="*/ 0 w 482"/>
                  <a:gd name="T3" fmla="*/ 223 h 696"/>
                  <a:gd name="T4" fmla="*/ 0 w 482"/>
                  <a:gd name="T5" fmla="*/ 223 h 696"/>
                  <a:gd name="T6" fmla="*/ 125 w 482"/>
                  <a:gd name="T7" fmla="*/ 348 h 696"/>
                  <a:gd name="T8" fmla="*/ 0 w 482"/>
                  <a:gd name="T9" fmla="*/ 473 h 696"/>
                  <a:gd name="T10" fmla="*/ 0 w 482"/>
                  <a:gd name="T11" fmla="*/ 473 h 696"/>
                  <a:gd name="T12" fmla="*/ 0 w 482"/>
                  <a:gd name="T13" fmla="*/ 696 h 696"/>
                  <a:gd name="T14" fmla="*/ 388 w 482"/>
                  <a:gd name="T15" fmla="*/ 441 h 696"/>
                  <a:gd name="T16" fmla="*/ 482 w 482"/>
                  <a:gd name="T17" fmla="*/ 348 h 696"/>
                  <a:gd name="T18" fmla="*/ 388 w 482"/>
                  <a:gd name="T19" fmla="*/ 255 h 696"/>
                  <a:gd name="T20" fmla="*/ 0 w 482"/>
                  <a:gd name="T21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0" y="696"/>
                      <a:pt x="380" y="441"/>
                      <a:pt x="388" y="441"/>
                    </a:cubicBezTo>
                    <a:cubicBezTo>
                      <a:pt x="440" y="441"/>
                      <a:pt x="482" y="400"/>
                      <a:pt x="482" y="348"/>
                    </a:cubicBezTo>
                    <a:cubicBezTo>
                      <a:pt x="482" y="296"/>
                      <a:pt x="440" y="255"/>
                      <a:pt x="388" y="255"/>
                    </a:cubicBezTo>
                    <a:cubicBezTo>
                      <a:pt x="380" y="25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DD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  <p:sp>
            <p:nvSpPr>
              <p:cNvPr id="41" name="Freeform 28">
                <a:extLst>
                  <a:ext uri="{FF2B5EF4-FFF2-40B4-BE49-F238E27FC236}">
                    <a16:creationId xmlns:a16="http://schemas.microsoft.com/office/drawing/2014/main" id="{B35D9518-62E4-359A-6C2C-F55159370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135239" y="1083831"/>
                <a:ext cx="209977" cy="306297"/>
              </a:xfrm>
              <a:custGeom>
                <a:avLst/>
                <a:gdLst>
                  <a:gd name="T0" fmla="*/ 34 w 128"/>
                  <a:gd name="T1" fmla="*/ 186 h 186"/>
                  <a:gd name="T2" fmla="*/ 128 w 128"/>
                  <a:gd name="T3" fmla="*/ 93 h 186"/>
                  <a:gd name="T4" fmla="*/ 34 w 128"/>
                  <a:gd name="T5" fmla="*/ 0 h 186"/>
                  <a:gd name="T6" fmla="*/ 0 w 128"/>
                  <a:gd name="T7" fmla="*/ 93 h 186"/>
                  <a:gd name="T8" fmla="*/ 34 w 128"/>
                  <a:gd name="T9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86">
                    <a:moveTo>
                      <a:pt x="34" y="186"/>
                    </a:moveTo>
                    <a:cubicBezTo>
                      <a:pt x="86" y="186"/>
                      <a:pt x="128" y="145"/>
                      <a:pt x="128" y="93"/>
                    </a:cubicBezTo>
                    <a:cubicBezTo>
                      <a:pt x="128" y="41"/>
                      <a:pt x="86" y="0"/>
                      <a:pt x="34" y="0"/>
                    </a:cubicBezTo>
                    <a:cubicBezTo>
                      <a:pt x="30" y="0"/>
                      <a:pt x="0" y="46"/>
                      <a:pt x="0" y="93"/>
                    </a:cubicBezTo>
                    <a:cubicBezTo>
                      <a:pt x="0" y="140"/>
                      <a:pt x="30" y="186"/>
                      <a:pt x="34" y="18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C2F270-18FB-A9EE-E881-86D6890649FF}"/>
                </a:ext>
              </a:extLst>
            </p:cNvPr>
            <p:cNvGrpSpPr/>
            <p:nvPr/>
          </p:nvGrpSpPr>
          <p:grpSpPr>
            <a:xfrm rot="5400000" flipH="1">
              <a:off x="1428142" y="2210657"/>
              <a:ext cx="642826" cy="712197"/>
              <a:chOff x="1668088" y="1769628"/>
              <a:chExt cx="1145243" cy="1143317"/>
            </a:xfrm>
          </p:grpSpPr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5127AF98-9C42-B234-D26B-2FF7A758015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1" y="1768665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54B4F04B-DDC4-CF01-E2A0-7F12EA5FEE73}"/>
                  </a:ext>
                </a:extLst>
              </p:cNvPr>
              <p:cNvSpPr txBox="1"/>
              <p:nvPr/>
            </p:nvSpPr>
            <p:spPr>
              <a:xfrm rot="10800000" flipV="1">
                <a:off x="1891428" y="2046501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01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E0F6C5B-7BE3-61F2-181F-B9134B0A66DF}"/>
              </a:ext>
            </a:extLst>
          </p:cNvPr>
          <p:cNvCxnSpPr>
            <a:cxnSpLocks/>
          </p:cNvCxnSpPr>
          <p:nvPr/>
        </p:nvCxnSpPr>
        <p:spPr>
          <a:xfrm>
            <a:off x="1557290" y="1681089"/>
            <a:ext cx="3252964" cy="17883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ash"/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itle 20">
            <a:extLst>
              <a:ext uri="{FF2B5EF4-FFF2-40B4-BE49-F238E27FC236}">
                <a16:creationId xmlns:a16="http://schemas.microsoft.com/office/drawing/2014/main" id="{84B91357-F609-32BC-695A-979F5F316C51}"/>
              </a:ext>
            </a:extLst>
          </p:cNvPr>
          <p:cNvSpPr txBox="1">
            <a:spLocks/>
          </p:cNvSpPr>
          <p:nvPr/>
        </p:nvSpPr>
        <p:spPr>
          <a:xfrm flipH="1">
            <a:off x="1433335" y="1240213"/>
            <a:ext cx="3376919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QUY CHẾ LIÊN QUAN</a:t>
            </a:r>
            <a:endParaRPr lang="en-US" sz="24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6A058F-0DDB-594B-F5F4-D3AC4D3F3934}"/>
              </a:ext>
            </a:extLst>
          </p:cNvPr>
          <p:cNvSpPr/>
          <p:nvPr/>
        </p:nvSpPr>
        <p:spPr>
          <a:xfrm>
            <a:off x="0" y="111096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VĂN PHÒNG CẤP ỦY</a:t>
            </a:r>
          </a:p>
        </p:txBody>
      </p:sp>
      <p:sp>
        <p:nvSpPr>
          <p:cNvPr id="11" name="Title 20">
            <a:extLst>
              <a:ext uri="{FF2B5EF4-FFF2-40B4-BE49-F238E27FC236}">
                <a16:creationId xmlns:a16="http://schemas.microsoft.com/office/drawing/2014/main" id="{31C72518-1A02-CCCE-CE00-95911770AFA3}"/>
              </a:ext>
            </a:extLst>
          </p:cNvPr>
          <p:cNvSpPr txBox="1">
            <a:spLocks/>
          </p:cNvSpPr>
          <p:nvPr/>
        </p:nvSpPr>
        <p:spPr>
          <a:xfrm flipH="1">
            <a:off x="2339069" y="1816106"/>
            <a:ext cx="2881113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Quy chế làm việc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của Ban Chấp hành,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Ban Thường vụ (nếu có)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pic>
        <p:nvPicPr>
          <p:cNvPr id="15" name="Graphic 14" descr="Document with solid fill">
            <a:extLst>
              <a:ext uri="{FF2B5EF4-FFF2-40B4-BE49-F238E27FC236}">
                <a16:creationId xmlns:a16="http://schemas.microsoft.com/office/drawing/2014/main" id="{72007671-CF44-F0B9-55A8-F424008F6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96243" y="1871665"/>
            <a:ext cx="712198" cy="712198"/>
          </a:xfrm>
          <a:prstGeom prst="rect">
            <a:avLst/>
          </a:prstGeom>
        </p:spPr>
      </p:pic>
      <p:sp>
        <p:nvSpPr>
          <p:cNvPr id="16" name="Title 20">
            <a:extLst>
              <a:ext uri="{FF2B5EF4-FFF2-40B4-BE49-F238E27FC236}">
                <a16:creationId xmlns:a16="http://schemas.microsoft.com/office/drawing/2014/main" id="{200E8C88-2FC0-B5E6-21F2-6B5C8C24A731}"/>
              </a:ext>
            </a:extLst>
          </p:cNvPr>
          <p:cNvSpPr txBox="1">
            <a:spLocks/>
          </p:cNvSpPr>
          <p:nvPr/>
        </p:nvSpPr>
        <p:spPr>
          <a:xfrm flipH="1">
            <a:off x="7098192" y="1752886"/>
            <a:ext cx="3087529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Đánh giá việc chấp hành,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nội dung và kết quả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 thực hiện Quy chế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pic>
        <p:nvPicPr>
          <p:cNvPr id="18" name="Graphic 17" descr="Clipboard Partially Checked outline">
            <a:extLst>
              <a:ext uri="{FF2B5EF4-FFF2-40B4-BE49-F238E27FC236}">
                <a16:creationId xmlns:a16="http://schemas.microsoft.com/office/drawing/2014/main" id="{EEEB1A30-242B-FC4C-D8A9-3C5D372994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7651" y="1679577"/>
            <a:ext cx="886401" cy="886401"/>
          </a:xfrm>
          <a:prstGeom prst="rect">
            <a:avLst/>
          </a:prstGeom>
        </p:spPr>
      </p:pic>
      <p:sp>
        <p:nvSpPr>
          <p:cNvPr id="19" name="Arrow: Up 18">
            <a:extLst>
              <a:ext uri="{FF2B5EF4-FFF2-40B4-BE49-F238E27FC236}">
                <a16:creationId xmlns:a16="http://schemas.microsoft.com/office/drawing/2014/main" id="{B5E9900B-E175-00B1-2CB4-5B36E16359C3}"/>
              </a:ext>
            </a:extLst>
          </p:cNvPr>
          <p:cNvSpPr/>
          <p:nvPr/>
        </p:nvSpPr>
        <p:spPr>
          <a:xfrm rot="5400000">
            <a:off x="5530372" y="1848448"/>
            <a:ext cx="461664" cy="669591"/>
          </a:xfrm>
          <a:prstGeom prst="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 descr="Open book outline">
            <a:extLst>
              <a:ext uri="{FF2B5EF4-FFF2-40B4-BE49-F238E27FC236}">
                <a16:creationId xmlns:a16="http://schemas.microsoft.com/office/drawing/2014/main" id="{CED42FCC-1BB5-31CF-0BC3-F519C9F26E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86529" y="2504895"/>
            <a:ext cx="850720" cy="850720"/>
          </a:xfrm>
          <a:prstGeom prst="rect">
            <a:avLst/>
          </a:prstGeom>
        </p:spPr>
      </p:pic>
      <p:sp>
        <p:nvSpPr>
          <p:cNvPr id="49" name="Title 20">
            <a:extLst>
              <a:ext uri="{FF2B5EF4-FFF2-40B4-BE49-F238E27FC236}">
                <a16:creationId xmlns:a16="http://schemas.microsoft.com/office/drawing/2014/main" id="{4B632E10-D1EE-A9FB-A99F-DFD73445B263}"/>
              </a:ext>
            </a:extLst>
          </p:cNvPr>
          <p:cNvSpPr txBox="1">
            <a:spLocks/>
          </p:cNvSpPr>
          <p:nvPr/>
        </p:nvSpPr>
        <p:spPr>
          <a:xfrm flipH="1">
            <a:off x="7867631" y="2764142"/>
            <a:ext cx="1250065" cy="400089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0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Sổ họp</a:t>
            </a:r>
            <a:endParaRPr lang="en-US" sz="20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0" name="Title 20">
            <a:extLst>
              <a:ext uri="{FF2B5EF4-FFF2-40B4-BE49-F238E27FC236}">
                <a16:creationId xmlns:a16="http://schemas.microsoft.com/office/drawing/2014/main" id="{F4836F39-7F5F-C0C0-D48D-C4B76541612D}"/>
              </a:ext>
            </a:extLst>
          </p:cNvPr>
          <p:cNvSpPr txBox="1">
            <a:spLocks/>
          </p:cNvSpPr>
          <p:nvPr/>
        </p:nvSpPr>
        <p:spPr>
          <a:xfrm flipH="1">
            <a:off x="7264052" y="3530412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Tiêu đề và ngày họp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4" name="Title 20">
            <a:extLst>
              <a:ext uri="{FF2B5EF4-FFF2-40B4-BE49-F238E27FC236}">
                <a16:creationId xmlns:a16="http://schemas.microsoft.com/office/drawing/2014/main" id="{764E24D1-875C-7C94-CDBB-A5ABD736D3B3}"/>
              </a:ext>
            </a:extLst>
          </p:cNvPr>
          <p:cNvSpPr txBox="1">
            <a:spLocks/>
          </p:cNvSpPr>
          <p:nvPr/>
        </p:nvSpPr>
        <p:spPr>
          <a:xfrm flipH="1">
            <a:off x="7343219" y="4246279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Hướng dẫn 08-HD/ĐU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5" name="Title 20">
            <a:extLst>
              <a:ext uri="{FF2B5EF4-FFF2-40B4-BE49-F238E27FC236}">
                <a16:creationId xmlns:a16="http://schemas.microsoft.com/office/drawing/2014/main" id="{BA64E2D9-1F83-78F7-96AF-D4BA511B8964}"/>
              </a:ext>
            </a:extLst>
          </p:cNvPr>
          <p:cNvSpPr txBox="1">
            <a:spLocks/>
          </p:cNvSpPr>
          <p:nvPr/>
        </p:nvSpPr>
        <p:spPr>
          <a:xfrm flipH="1">
            <a:off x="6948900" y="4931205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Đọc và ký tên 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6" name="Title 20">
            <a:extLst>
              <a:ext uri="{FF2B5EF4-FFF2-40B4-BE49-F238E27FC236}">
                <a16:creationId xmlns:a16="http://schemas.microsoft.com/office/drawing/2014/main" id="{B6EAFFB2-AF11-F544-395C-A10F724EB2C1}"/>
              </a:ext>
            </a:extLst>
          </p:cNvPr>
          <p:cNvSpPr txBox="1">
            <a:spLocks/>
          </p:cNvSpPr>
          <p:nvPr/>
        </p:nvSpPr>
        <p:spPr>
          <a:xfrm flipH="1">
            <a:off x="7168481" y="3194796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Vở sạch – Chữ đẹp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7" name="Title 20">
            <a:extLst>
              <a:ext uri="{FF2B5EF4-FFF2-40B4-BE49-F238E27FC236}">
                <a16:creationId xmlns:a16="http://schemas.microsoft.com/office/drawing/2014/main" id="{2D8D3801-0949-6B9C-E81A-8EC92A9CD3FE}"/>
              </a:ext>
            </a:extLst>
          </p:cNvPr>
          <p:cNvSpPr txBox="1">
            <a:spLocks/>
          </p:cNvSpPr>
          <p:nvPr/>
        </p:nvSpPr>
        <p:spPr>
          <a:xfrm flipH="1">
            <a:off x="6570321" y="5295922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Tốc ký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8" name="Title 20">
            <a:extLst>
              <a:ext uri="{FF2B5EF4-FFF2-40B4-BE49-F238E27FC236}">
                <a16:creationId xmlns:a16="http://schemas.microsoft.com/office/drawing/2014/main" id="{B44DC371-BE79-3A94-A832-061AE1BDBEBF}"/>
              </a:ext>
            </a:extLst>
          </p:cNvPr>
          <p:cNvSpPr txBox="1">
            <a:spLocks/>
          </p:cNvSpPr>
          <p:nvPr/>
        </p:nvSpPr>
        <p:spPr>
          <a:xfrm flipH="1">
            <a:off x="7489054" y="3874256"/>
            <a:ext cx="4141482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trình họp và nội dung họp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9" name="Title 20">
            <a:extLst>
              <a:ext uri="{FF2B5EF4-FFF2-40B4-BE49-F238E27FC236}">
                <a16:creationId xmlns:a16="http://schemas.microsoft.com/office/drawing/2014/main" id="{832430A2-F383-8D02-C0A8-A438B9903CE5}"/>
              </a:ext>
            </a:extLst>
          </p:cNvPr>
          <p:cNvSpPr txBox="1">
            <a:spLocks/>
          </p:cNvSpPr>
          <p:nvPr/>
        </p:nvSpPr>
        <p:spPr>
          <a:xfrm flipH="1">
            <a:off x="6741665" y="4610996"/>
            <a:ext cx="3087529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Thảo luận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pic>
        <p:nvPicPr>
          <p:cNvPr id="63" name="Graphic 62" descr="Document with solid fill">
            <a:extLst>
              <a:ext uri="{FF2B5EF4-FFF2-40B4-BE49-F238E27FC236}">
                <a16:creationId xmlns:a16="http://schemas.microsoft.com/office/drawing/2014/main" id="{E1BC64E8-44AB-0A1B-B99A-C45C18BC85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041478" y="5492942"/>
            <a:ext cx="842044" cy="842044"/>
          </a:xfrm>
          <a:prstGeom prst="rect">
            <a:avLst/>
          </a:prstGeom>
        </p:spPr>
      </p:pic>
      <p:sp>
        <p:nvSpPr>
          <p:cNvPr id="72" name="Title 20">
            <a:extLst>
              <a:ext uri="{FF2B5EF4-FFF2-40B4-BE49-F238E27FC236}">
                <a16:creationId xmlns:a16="http://schemas.microsoft.com/office/drawing/2014/main" id="{DE401E3D-57CE-A3A0-945A-FCD27E295278}"/>
              </a:ext>
            </a:extLst>
          </p:cNvPr>
          <p:cNvSpPr txBox="1">
            <a:spLocks/>
          </p:cNvSpPr>
          <p:nvPr/>
        </p:nvSpPr>
        <p:spPr>
          <a:xfrm flipH="1">
            <a:off x="7604532" y="5789392"/>
            <a:ext cx="3331677" cy="400089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0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Thông báo phân công</a:t>
            </a:r>
            <a:endParaRPr lang="en-US" sz="20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3" name="Title 20">
            <a:extLst>
              <a:ext uri="{FF2B5EF4-FFF2-40B4-BE49-F238E27FC236}">
                <a16:creationId xmlns:a16="http://schemas.microsoft.com/office/drawing/2014/main" id="{BA5AB186-2934-A7C1-0A95-DBF8883E77B3}"/>
              </a:ext>
            </a:extLst>
          </p:cNvPr>
          <p:cNvSpPr txBox="1">
            <a:spLocks/>
          </p:cNvSpPr>
          <p:nvPr/>
        </p:nvSpPr>
        <p:spPr>
          <a:xfrm flipH="1">
            <a:off x="1413039" y="2645058"/>
            <a:ext cx="4688260" cy="400089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0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Không cập nhật bản mới</a:t>
            </a:r>
            <a:endParaRPr lang="en-US" sz="20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4" name="Title 20">
            <a:extLst>
              <a:ext uri="{FF2B5EF4-FFF2-40B4-BE49-F238E27FC236}">
                <a16:creationId xmlns:a16="http://schemas.microsoft.com/office/drawing/2014/main" id="{92415C1A-0120-DC3B-07E7-A61EA5DB79C0}"/>
              </a:ext>
            </a:extLst>
          </p:cNvPr>
          <p:cNvSpPr txBox="1">
            <a:spLocks/>
          </p:cNvSpPr>
          <p:nvPr/>
        </p:nvSpPr>
        <p:spPr>
          <a:xfrm flipH="1">
            <a:off x="454373" y="3106355"/>
            <a:ext cx="2639115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r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I: </a:t>
            </a:r>
          </a:p>
          <a:p>
            <a:pPr algn="r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Chức năng, nhiệm vụ, quyền hạn của tập thể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5" name="Title 20">
            <a:extLst>
              <a:ext uri="{FF2B5EF4-FFF2-40B4-BE49-F238E27FC236}">
                <a16:creationId xmlns:a16="http://schemas.microsoft.com/office/drawing/2014/main" id="{62D154A6-F760-F140-07AB-77A21072399B}"/>
              </a:ext>
            </a:extLst>
          </p:cNvPr>
          <p:cNvSpPr txBox="1">
            <a:spLocks/>
          </p:cNvSpPr>
          <p:nvPr/>
        </p:nvSpPr>
        <p:spPr>
          <a:xfrm flipH="1">
            <a:off x="523042" y="4027280"/>
            <a:ext cx="2513641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r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II: </a:t>
            </a:r>
          </a:p>
          <a:p>
            <a:pPr algn="r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Nhiệm vụ, quyền hạn</a:t>
            </a:r>
          </a:p>
          <a:p>
            <a:pPr algn="r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của cá nhân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6" name="Title 20">
            <a:extLst>
              <a:ext uri="{FF2B5EF4-FFF2-40B4-BE49-F238E27FC236}">
                <a16:creationId xmlns:a16="http://schemas.microsoft.com/office/drawing/2014/main" id="{CF89C814-8B17-DC7E-4F15-77D9EBF18650}"/>
              </a:ext>
            </a:extLst>
          </p:cNvPr>
          <p:cNvSpPr txBox="1">
            <a:spLocks/>
          </p:cNvSpPr>
          <p:nvPr/>
        </p:nvSpPr>
        <p:spPr>
          <a:xfrm flipH="1">
            <a:off x="3108902" y="3067496"/>
            <a:ext cx="1585992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Đảng ủy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7" name="Title 20">
            <a:extLst>
              <a:ext uri="{FF2B5EF4-FFF2-40B4-BE49-F238E27FC236}">
                <a16:creationId xmlns:a16="http://schemas.microsoft.com/office/drawing/2014/main" id="{FE0DD285-1EDC-1AB2-F7EA-2F02CB2B4F25}"/>
              </a:ext>
            </a:extLst>
          </p:cNvPr>
          <p:cNvSpPr txBox="1">
            <a:spLocks/>
          </p:cNvSpPr>
          <p:nvPr/>
        </p:nvSpPr>
        <p:spPr>
          <a:xfrm flipH="1">
            <a:off x="3112323" y="3348727"/>
            <a:ext cx="1803926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Ban Thường vụ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8" name="Title 20">
            <a:extLst>
              <a:ext uri="{FF2B5EF4-FFF2-40B4-BE49-F238E27FC236}">
                <a16:creationId xmlns:a16="http://schemas.microsoft.com/office/drawing/2014/main" id="{BADDC1C5-0810-B830-6B47-59057CF9C68A}"/>
              </a:ext>
            </a:extLst>
          </p:cNvPr>
          <p:cNvSpPr txBox="1">
            <a:spLocks/>
          </p:cNvSpPr>
          <p:nvPr/>
        </p:nvSpPr>
        <p:spPr>
          <a:xfrm flipH="1">
            <a:off x="3108902" y="3615796"/>
            <a:ext cx="1585992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Thường trực 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9B848E5C-C81A-55EA-5FFC-450A17335469}"/>
              </a:ext>
            </a:extLst>
          </p:cNvPr>
          <p:cNvCxnSpPr>
            <a:cxnSpLocks/>
          </p:cNvCxnSpPr>
          <p:nvPr/>
        </p:nvCxnSpPr>
        <p:spPr>
          <a:xfrm>
            <a:off x="7012394" y="2817924"/>
            <a:ext cx="0" cy="3328356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1" name="Title 20">
            <a:extLst>
              <a:ext uri="{FF2B5EF4-FFF2-40B4-BE49-F238E27FC236}">
                <a16:creationId xmlns:a16="http://schemas.microsoft.com/office/drawing/2014/main" id="{2F38EDE3-083B-E41F-0BFA-126E46E53FCF}"/>
              </a:ext>
            </a:extLst>
          </p:cNvPr>
          <p:cNvSpPr txBox="1">
            <a:spLocks/>
          </p:cNvSpPr>
          <p:nvPr/>
        </p:nvSpPr>
        <p:spPr>
          <a:xfrm flipH="1">
            <a:off x="3183772" y="4044098"/>
            <a:ext cx="1889692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UVBCH; UVBTV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83" name="Title 20">
            <a:extLst>
              <a:ext uri="{FF2B5EF4-FFF2-40B4-BE49-F238E27FC236}">
                <a16:creationId xmlns:a16="http://schemas.microsoft.com/office/drawing/2014/main" id="{46A4D950-CF0F-4C11-C9D4-2E1DA4DD1121}"/>
              </a:ext>
            </a:extLst>
          </p:cNvPr>
          <p:cNvSpPr txBox="1">
            <a:spLocks/>
          </p:cNvSpPr>
          <p:nvPr/>
        </p:nvSpPr>
        <p:spPr>
          <a:xfrm flipH="1">
            <a:off x="3179582" y="4299876"/>
            <a:ext cx="1784280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Bí thư/Chủ tịch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85" name="Title 20">
            <a:extLst>
              <a:ext uri="{FF2B5EF4-FFF2-40B4-BE49-F238E27FC236}">
                <a16:creationId xmlns:a16="http://schemas.microsoft.com/office/drawing/2014/main" id="{16E09859-5E2A-83F4-9130-28B043BC6BD0}"/>
              </a:ext>
            </a:extLst>
          </p:cNvPr>
          <p:cNvSpPr txBox="1">
            <a:spLocks/>
          </p:cNvSpPr>
          <p:nvPr/>
        </p:nvSpPr>
        <p:spPr>
          <a:xfrm flipH="1">
            <a:off x="3165140" y="4555654"/>
            <a:ext cx="2552471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Phó Bí thư Thường trực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86" name="Title 20">
            <a:extLst>
              <a:ext uri="{FF2B5EF4-FFF2-40B4-BE49-F238E27FC236}">
                <a16:creationId xmlns:a16="http://schemas.microsoft.com/office/drawing/2014/main" id="{103A4791-9860-F0F2-D0AA-B31969672257}"/>
              </a:ext>
            </a:extLst>
          </p:cNvPr>
          <p:cNvSpPr txBox="1">
            <a:spLocks/>
          </p:cNvSpPr>
          <p:nvPr/>
        </p:nvSpPr>
        <p:spPr>
          <a:xfrm flipH="1">
            <a:off x="3154377" y="4811432"/>
            <a:ext cx="3031907" cy="338534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Phó Bí thư/Tổng Giám đốc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3A3E6D8D-5035-D34D-FEC9-97AC24A5D799}"/>
              </a:ext>
            </a:extLst>
          </p:cNvPr>
          <p:cNvCxnSpPr>
            <a:cxnSpLocks/>
          </p:cNvCxnSpPr>
          <p:nvPr/>
        </p:nvCxnSpPr>
        <p:spPr>
          <a:xfrm flipV="1">
            <a:off x="3093488" y="3213121"/>
            <a:ext cx="0" cy="62548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2" name="Title 20">
            <a:extLst>
              <a:ext uri="{FF2B5EF4-FFF2-40B4-BE49-F238E27FC236}">
                <a16:creationId xmlns:a16="http://schemas.microsoft.com/office/drawing/2014/main" id="{B0180E7F-C747-CB2D-2771-8C38BFF7B82C}"/>
              </a:ext>
            </a:extLst>
          </p:cNvPr>
          <p:cNvSpPr txBox="1">
            <a:spLocks/>
          </p:cNvSpPr>
          <p:nvPr/>
        </p:nvSpPr>
        <p:spPr>
          <a:xfrm flipH="1">
            <a:off x="770211" y="5279271"/>
            <a:ext cx="2080511" cy="58475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III: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Tổ chức, bộ máy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93" name="Title 20">
            <a:extLst>
              <a:ext uri="{FF2B5EF4-FFF2-40B4-BE49-F238E27FC236}">
                <a16:creationId xmlns:a16="http://schemas.microsoft.com/office/drawing/2014/main" id="{4D0AEB94-0553-D67F-00ED-15C609F3848F}"/>
              </a:ext>
            </a:extLst>
          </p:cNvPr>
          <p:cNvSpPr txBox="1">
            <a:spLocks/>
          </p:cNvSpPr>
          <p:nvPr/>
        </p:nvSpPr>
        <p:spPr>
          <a:xfrm flipH="1">
            <a:off x="2693508" y="5285355"/>
            <a:ext cx="2222741" cy="58475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IV: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Quan hệ công tác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94" name="Title 20">
            <a:extLst>
              <a:ext uri="{FF2B5EF4-FFF2-40B4-BE49-F238E27FC236}">
                <a16:creationId xmlns:a16="http://schemas.microsoft.com/office/drawing/2014/main" id="{25555E1C-33D3-6B15-A6E0-75C39E6E777A}"/>
              </a:ext>
            </a:extLst>
          </p:cNvPr>
          <p:cNvSpPr txBox="1">
            <a:spLocks/>
          </p:cNvSpPr>
          <p:nvPr/>
        </p:nvSpPr>
        <p:spPr>
          <a:xfrm flipH="1">
            <a:off x="4670330" y="5261870"/>
            <a:ext cx="2222741" cy="58475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Chương V: 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Tổ chức thực hiện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6AB6ADF3-9550-FBF4-015E-BC20FDCADFEA}"/>
              </a:ext>
            </a:extLst>
          </p:cNvPr>
          <p:cNvCxnSpPr>
            <a:cxnSpLocks/>
          </p:cNvCxnSpPr>
          <p:nvPr/>
        </p:nvCxnSpPr>
        <p:spPr>
          <a:xfrm flipV="1">
            <a:off x="3069979" y="4076104"/>
            <a:ext cx="0" cy="102285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88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/>
      <p:bldP spid="19" grpId="0" animBg="1"/>
      <p:bldP spid="49" grpId="0"/>
      <p:bldP spid="50" grpId="0"/>
      <p:bldP spid="54" grpId="0"/>
      <p:bldP spid="55" grpId="0"/>
      <p:bldP spid="56" grpId="0"/>
      <p:bldP spid="57" grpId="0"/>
      <p:bldP spid="58" grpId="0"/>
      <p:bldP spid="59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81" grpId="0"/>
      <p:bldP spid="83" grpId="0"/>
      <p:bldP spid="85" grpId="0"/>
      <p:bldP spid="86" grpId="0"/>
      <p:bldP spid="92" grpId="0"/>
      <p:bldP spid="93" grpId="0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E650EB0-3305-AB16-5CCC-362D8ED8C6BE}"/>
              </a:ext>
            </a:extLst>
          </p:cNvPr>
          <p:cNvGrpSpPr/>
          <p:nvPr/>
        </p:nvGrpSpPr>
        <p:grpSpPr>
          <a:xfrm rot="16200000">
            <a:off x="1133459" y="510912"/>
            <a:ext cx="1730391" cy="2621113"/>
            <a:chOff x="3196444" y="983702"/>
            <a:chExt cx="1730391" cy="2621113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43FF6C4-A065-4D6C-8504-14EB1F266C58}"/>
                </a:ext>
              </a:extLst>
            </p:cNvPr>
            <p:cNvGrpSpPr/>
            <p:nvPr/>
          </p:nvGrpSpPr>
          <p:grpSpPr>
            <a:xfrm rot="5400000" flipH="1">
              <a:off x="4359124" y="1058816"/>
              <a:ext cx="642826" cy="492597"/>
              <a:chOff x="1668086" y="1131990"/>
              <a:chExt cx="1145243" cy="790786"/>
            </a:xfrm>
          </p:grpSpPr>
          <p:sp>
            <p:nvSpPr>
              <p:cNvPr id="40" name="Freeform 27">
                <a:extLst>
                  <a:ext uri="{FF2B5EF4-FFF2-40B4-BE49-F238E27FC236}">
                    <a16:creationId xmlns:a16="http://schemas.microsoft.com/office/drawing/2014/main" id="{268CB3D6-BFE5-C27D-858A-99BD7726B81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845315" y="954761"/>
                <a:ext cx="790786" cy="1145243"/>
              </a:xfrm>
              <a:custGeom>
                <a:avLst/>
                <a:gdLst>
                  <a:gd name="T0" fmla="*/ 0 w 482"/>
                  <a:gd name="T1" fmla="*/ 0 h 696"/>
                  <a:gd name="T2" fmla="*/ 0 w 482"/>
                  <a:gd name="T3" fmla="*/ 223 h 696"/>
                  <a:gd name="T4" fmla="*/ 0 w 482"/>
                  <a:gd name="T5" fmla="*/ 223 h 696"/>
                  <a:gd name="T6" fmla="*/ 125 w 482"/>
                  <a:gd name="T7" fmla="*/ 348 h 696"/>
                  <a:gd name="T8" fmla="*/ 0 w 482"/>
                  <a:gd name="T9" fmla="*/ 473 h 696"/>
                  <a:gd name="T10" fmla="*/ 0 w 482"/>
                  <a:gd name="T11" fmla="*/ 473 h 696"/>
                  <a:gd name="T12" fmla="*/ 0 w 482"/>
                  <a:gd name="T13" fmla="*/ 696 h 696"/>
                  <a:gd name="T14" fmla="*/ 388 w 482"/>
                  <a:gd name="T15" fmla="*/ 441 h 696"/>
                  <a:gd name="T16" fmla="*/ 482 w 482"/>
                  <a:gd name="T17" fmla="*/ 348 h 696"/>
                  <a:gd name="T18" fmla="*/ 388 w 482"/>
                  <a:gd name="T19" fmla="*/ 255 h 696"/>
                  <a:gd name="T20" fmla="*/ 0 w 482"/>
                  <a:gd name="T21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0" y="696"/>
                      <a:pt x="380" y="441"/>
                      <a:pt x="388" y="441"/>
                    </a:cubicBezTo>
                    <a:cubicBezTo>
                      <a:pt x="440" y="441"/>
                      <a:pt x="482" y="400"/>
                      <a:pt x="482" y="348"/>
                    </a:cubicBezTo>
                    <a:cubicBezTo>
                      <a:pt x="482" y="296"/>
                      <a:pt x="440" y="255"/>
                      <a:pt x="388" y="255"/>
                    </a:cubicBezTo>
                    <a:cubicBezTo>
                      <a:pt x="380" y="25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DD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  <p:sp>
            <p:nvSpPr>
              <p:cNvPr id="41" name="Freeform 28">
                <a:extLst>
                  <a:ext uri="{FF2B5EF4-FFF2-40B4-BE49-F238E27FC236}">
                    <a16:creationId xmlns:a16="http://schemas.microsoft.com/office/drawing/2014/main" id="{B35D9518-62E4-359A-6C2C-F55159370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135239" y="1083831"/>
                <a:ext cx="209977" cy="306297"/>
              </a:xfrm>
              <a:custGeom>
                <a:avLst/>
                <a:gdLst>
                  <a:gd name="T0" fmla="*/ 34 w 128"/>
                  <a:gd name="T1" fmla="*/ 186 h 186"/>
                  <a:gd name="T2" fmla="*/ 128 w 128"/>
                  <a:gd name="T3" fmla="*/ 93 h 186"/>
                  <a:gd name="T4" fmla="*/ 34 w 128"/>
                  <a:gd name="T5" fmla="*/ 0 h 186"/>
                  <a:gd name="T6" fmla="*/ 0 w 128"/>
                  <a:gd name="T7" fmla="*/ 93 h 186"/>
                  <a:gd name="T8" fmla="*/ 34 w 128"/>
                  <a:gd name="T9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86">
                    <a:moveTo>
                      <a:pt x="34" y="186"/>
                    </a:moveTo>
                    <a:cubicBezTo>
                      <a:pt x="86" y="186"/>
                      <a:pt x="128" y="145"/>
                      <a:pt x="128" y="93"/>
                    </a:cubicBezTo>
                    <a:cubicBezTo>
                      <a:pt x="128" y="41"/>
                      <a:pt x="86" y="0"/>
                      <a:pt x="34" y="0"/>
                    </a:cubicBezTo>
                    <a:cubicBezTo>
                      <a:pt x="30" y="0"/>
                      <a:pt x="0" y="46"/>
                      <a:pt x="0" y="93"/>
                    </a:cubicBezTo>
                    <a:cubicBezTo>
                      <a:pt x="0" y="140"/>
                      <a:pt x="30" y="186"/>
                      <a:pt x="34" y="18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C2F270-18FB-A9EE-E881-86D6890649FF}"/>
                </a:ext>
              </a:extLst>
            </p:cNvPr>
            <p:cNvGrpSpPr/>
            <p:nvPr/>
          </p:nvGrpSpPr>
          <p:grpSpPr>
            <a:xfrm rot="5400000" flipH="1">
              <a:off x="3852127" y="949016"/>
              <a:ext cx="642826" cy="712197"/>
              <a:chOff x="1668088" y="1769628"/>
              <a:chExt cx="1145243" cy="1143317"/>
            </a:xfrm>
          </p:grpSpPr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5127AF98-9C42-B234-D26B-2FF7A758015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1" y="1768665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54B4F04B-DDC4-CF01-E2A0-7F12EA5FEE73}"/>
                  </a:ext>
                </a:extLst>
              </p:cNvPr>
              <p:cNvSpPr txBox="1"/>
              <p:nvPr/>
            </p:nvSpPr>
            <p:spPr>
              <a:xfrm rot="10800000" flipV="1">
                <a:off x="1891428" y="2046501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01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8D9EBE0-9844-A1DA-2A22-9D2E5297BDEF}"/>
                </a:ext>
              </a:extLst>
            </p:cNvPr>
            <p:cNvGrpSpPr/>
            <p:nvPr/>
          </p:nvGrpSpPr>
          <p:grpSpPr>
            <a:xfrm rot="5400000" flipH="1">
              <a:off x="3231130" y="949016"/>
              <a:ext cx="642826" cy="712197"/>
              <a:chOff x="1668088" y="2766539"/>
              <a:chExt cx="1145243" cy="1143317"/>
            </a:xfrm>
          </p:grpSpPr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1C48C3EE-719A-44A3-D494-D4AD8B226E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1" y="2765576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7" name="TextBox 9">
                <a:extLst>
                  <a:ext uri="{FF2B5EF4-FFF2-40B4-BE49-F238E27FC236}">
                    <a16:creationId xmlns:a16="http://schemas.microsoft.com/office/drawing/2014/main" id="{4F827FB0-853E-5380-8821-740B6EF3AE17}"/>
                  </a:ext>
                </a:extLst>
              </p:cNvPr>
              <p:cNvSpPr txBox="1"/>
              <p:nvPr/>
            </p:nvSpPr>
            <p:spPr>
              <a:xfrm rot="10800000" flipV="1">
                <a:off x="1891430" y="3045820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02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3BF5862-FF1B-7678-38F7-E8A6C8997AF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427065" y="2658302"/>
              <a:ext cx="1893026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ash"/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itle 20">
              <a:extLst>
                <a:ext uri="{FF2B5EF4-FFF2-40B4-BE49-F238E27FC236}">
                  <a16:creationId xmlns:a16="http://schemas.microsoft.com/office/drawing/2014/main" id="{EE0AA4AE-E72B-4808-0100-3730F41C54F4}"/>
                </a:ext>
              </a:extLst>
            </p:cNvPr>
            <p:cNvSpPr txBox="1">
              <a:spLocks/>
            </p:cNvSpPr>
            <p:nvPr/>
          </p:nvSpPr>
          <p:spPr>
            <a:xfrm rot="5400000" flipH="1">
              <a:off x="2910951" y="2016507"/>
              <a:ext cx="1976308" cy="1200308"/>
            </a:xfrm>
            <a:prstGeom prst="rect">
              <a:avLst/>
            </a:prstGeom>
          </p:spPr>
          <p:txBody>
            <a:bodyPr vert="horz" wrap="square" lIns="91420" tIns="45710" rIns="91420" bIns="45710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r>
                <a:rPr lang="pt-BR" sz="2400" b="1" dirty="0">
                  <a:solidFill>
                    <a:srgbClr val="FF000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TỔNG HỢP</a:t>
              </a:r>
            </a:p>
            <a:p>
              <a:r>
                <a:rPr lang="pt-BR" sz="2400" b="1" dirty="0">
                  <a:solidFill>
                    <a:srgbClr val="FF000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THÔNG TIN</a:t>
              </a:r>
            </a:p>
            <a:p>
              <a:r>
                <a:rPr lang="pt-BR" sz="2400" b="1" dirty="0">
                  <a:solidFill>
                    <a:srgbClr val="FF000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BÁO CÁO</a:t>
              </a:r>
              <a:endParaRPr lang="en-US" sz="2400" b="1" dirty="0">
                <a:solidFill>
                  <a:srgbClr val="FF0000"/>
                </a:solidFill>
                <a:latin typeface="UTM Avo" panose="02040603050506020204" pitchFamily="18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D6A058F-0DDB-594B-F5F4-D3AC4D3F3934}"/>
              </a:ext>
            </a:extLst>
          </p:cNvPr>
          <p:cNvSpPr/>
          <p:nvPr/>
        </p:nvSpPr>
        <p:spPr>
          <a:xfrm>
            <a:off x="0" y="139087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VĂN PHÒNG CẤP ỦY</a:t>
            </a:r>
          </a:p>
        </p:txBody>
      </p:sp>
      <p:sp>
        <p:nvSpPr>
          <p:cNvPr id="9" name="Title 20">
            <a:extLst>
              <a:ext uri="{FF2B5EF4-FFF2-40B4-BE49-F238E27FC236}">
                <a16:creationId xmlns:a16="http://schemas.microsoft.com/office/drawing/2014/main" id="{E5858CA6-4757-822A-1DCA-4B3E5E9BD7EE}"/>
              </a:ext>
            </a:extLst>
          </p:cNvPr>
          <p:cNvSpPr txBox="1">
            <a:spLocks/>
          </p:cNvSpPr>
          <p:nvPr/>
        </p:nvSpPr>
        <p:spPr>
          <a:xfrm flipH="1">
            <a:off x="4740757" y="881703"/>
            <a:ext cx="6763144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dirty="0">
                <a:latin typeface="UTM Avo" panose="02040603050506020204" pitchFamily="18" charset="0"/>
                <a:cs typeface="Lato" panose="020F0502020204030203" pitchFamily="34" charset="0"/>
              </a:rPr>
              <a:t>Triển khai và thực hiện các văn bản </a:t>
            </a:r>
          </a:p>
          <a:p>
            <a:pPr algn="l"/>
            <a:r>
              <a:rPr lang="pt-BR" sz="2400" b="1" dirty="0">
                <a:latin typeface="UTM Avo" panose="02040603050506020204" pitchFamily="18" charset="0"/>
                <a:cs typeface="Lato" panose="020F0502020204030203" pitchFamily="34" charset="0"/>
              </a:rPr>
              <a:t>lãnh đạo, chỉ đạo của BTV Đảng ủy TCTy</a:t>
            </a:r>
            <a:endParaRPr lang="en-US" sz="2400" b="1" dirty="0"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4AF656C7-C8F9-2A4B-F2B5-FC973015C320}"/>
              </a:ext>
            </a:extLst>
          </p:cNvPr>
          <p:cNvSpPr txBox="1">
            <a:spLocks/>
          </p:cNvSpPr>
          <p:nvPr/>
        </p:nvSpPr>
        <p:spPr>
          <a:xfrm flipH="1">
            <a:off x="4681850" y="2203163"/>
            <a:ext cx="2926079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dirty="0">
                <a:solidFill>
                  <a:schemeClr val="accent2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Chế độ sinh hoạt</a:t>
            </a:r>
            <a:endParaRPr lang="en-US" sz="2400" b="1" dirty="0">
              <a:solidFill>
                <a:schemeClr val="accent2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11" name="Title 20">
            <a:extLst>
              <a:ext uri="{FF2B5EF4-FFF2-40B4-BE49-F238E27FC236}">
                <a16:creationId xmlns:a16="http://schemas.microsoft.com/office/drawing/2014/main" id="{DE070B53-08FA-BBD0-A7D0-318CC66EFC40}"/>
              </a:ext>
            </a:extLst>
          </p:cNvPr>
          <p:cNvSpPr txBox="1">
            <a:spLocks/>
          </p:cNvSpPr>
          <p:nvPr/>
        </p:nvSpPr>
        <p:spPr>
          <a:xfrm flipH="1">
            <a:off x="8297497" y="1846785"/>
            <a:ext cx="1144332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chemeClr val="accent2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Cơ sở</a:t>
            </a:r>
            <a:endParaRPr lang="en-US" sz="2400" b="1" dirty="0">
              <a:solidFill>
                <a:schemeClr val="accent2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12" name="Title 20">
            <a:extLst>
              <a:ext uri="{FF2B5EF4-FFF2-40B4-BE49-F238E27FC236}">
                <a16:creationId xmlns:a16="http://schemas.microsoft.com/office/drawing/2014/main" id="{95123AC1-2069-C85E-9D98-AF41F21EC88A}"/>
              </a:ext>
            </a:extLst>
          </p:cNvPr>
          <p:cNvSpPr txBox="1">
            <a:spLocks/>
          </p:cNvSpPr>
          <p:nvPr/>
        </p:nvSpPr>
        <p:spPr>
          <a:xfrm flipH="1">
            <a:off x="8277033" y="2546772"/>
            <a:ext cx="1444160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chemeClr val="accent2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Chi bộ</a:t>
            </a:r>
            <a:endParaRPr lang="en-US" sz="2400" b="1" dirty="0">
              <a:solidFill>
                <a:schemeClr val="accent2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13" name="Title 20">
            <a:extLst>
              <a:ext uri="{FF2B5EF4-FFF2-40B4-BE49-F238E27FC236}">
                <a16:creationId xmlns:a16="http://schemas.microsoft.com/office/drawing/2014/main" id="{D3FFF7BB-1DF5-B57B-0630-968414E8B467}"/>
              </a:ext>
            </a:extLst>
          </p:cNvPr>
          <p:cNvSpPr txBox="1">
            <a:spLocks/>
          </p:cNvSpPr>
          <p:nvPr/>
        </p:nvSpPr>
        <p:spPr>
          <a:xfrm flipH="1">
            <a:off x="4740757" y="3476824"/>
            <a:ext cx="1612777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Báo cáo</a:t>
            </a:r>
            <a:endParaRPr lang="en-US" sz="24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pic>
        <p:nvPicPr>
          <p:cNvPr id="15" name="Graphic 14" descr="Chevron arrows with solid fill">
            <a:extLst>
              <a:ext uri="{FF2B5EF4-FFF2-40B4-BE49-F238E27FC236}">
                <a16:creationId xmlns:a16="http://schemas.microsoft.com/office/drawing/2014/main" id="{732F5B34-48FD-A1F8-DBD5-8473063D68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13348" y="1151428"/>
            <a:ext cx="914400" cy="594884"/>
          </a:xfrm>
          <a:prstGeom prst="rect">
            <a:avLst/>
          </a:prstGeom>
        </p:spPr>
      </p:pic>
      <p:pic>
        <p:nvPicPr>
          <p:cNvPr id="17" name="Graphic 16" descr="Cycle with people with solid fill">
            <a:extLst>
              <a:ext uri="{FF2B5EF4-FFF2-40B4-BE49-F238E27FC236}">
                <a16:creationId xmlns:a16="http://schemas.microsoft.com/office/drawing/2014/main" id="{58F025CA-E524-F1DD-3260-76F95F101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25368" y="1828517"/>
            <a:ext cx="1140420" cy="11404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F7A72CD-AC60-8B9D-D7E1-4E4A1FCBC9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9232" y="3335248"/>
            <a:ext cx="818516" cy="818516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4BE1C16-7155-85B8-1F6D-D01B7AA7AAE5}"/>
              </a:ext>
            </a:extLst>
          </p:cNvPr>
          <p:cNvCxnSpPr/>
          <p:nvPr/>
        </p:nvCxnSpPr>
        <p:spPr>
          <a:xfrm flipV="1">
            <a:off x="7954408" y="2195202"/>
            <a:ext cx="418059" cy="305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515DD76-56D7-565F-8EEA-E5C78F050127}"/>
              </a:ext>
            </a:extLst>
          </p:cNvPr>
          <p:cNvCxnSpPr>
            <a:cxnSpLocks/>
          </p:cNvCxnSpPr>
          <p:nvPr/>
        </p:nvCxnSpPr>
        <p:spPr>
          <a:xfrm>
            <a:off x="7970470" y="2496985"/>
            <a:ext cx="407571" cy="319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4D9C4352-2DAB-1DCD-FACC-F20890E01D62}"/>
              </a:ext>
            </a:extLst>
          </p:cNvPr>
          <p:cNvCxnSpPr>
            <a:cxnSpLocks/>
          </p:cNvCxnSpPr>
          <p:nvPr/>
        </p:nvCxnSpPr>
        <p:spPr>
          <a:xfrm>
            <a:off x="4255649" y="4401758"/>
            <a:ext cx="0" cy="8103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0">
            <a:extLst>
              <a:ext uri="{FF2B5EF4-FFF2-40B4-BE49-F238E27FC236}">
                <a16:creationId xmlns:a16="http://schemas.microsoft.com/office/drawing/2014/main" id="{5F8D874B-0B23-13B3-99A4-6DE0FBE4980B}"/>
              </a:ext>
            </a:extLst>
          </p:cNvPr>
          <p:cNvSpPr txBox="1">
            <a:spLocks/>
          </p:cNvSpPr>
          <p:nvPr/>
        </p:nvSpPr>
        <p:spPr>
          <a:xfrm flipH="1">
            <a:off x="688097" y="3355905"/>
            <a:ext cx="1726145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Chắt lọc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Liệt kê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56" name="Title 20">
            <a:extLst>
              <a:ext uri="{FF2B5EF4-FFF2-40B4-BE49-F238E27FC236}">
                <a16:creationId xmlns:a16="http://schemas.microsoft.com/office/drawing/2014/main" id="{123E552E-9198-9842-2F69-728EE399B304}"/>
              </a:ext>
            </a:extLst>
          </p:cNvPr>
          <p:cNvSpPr txBox="1">
            <a:spLocks/>
          </p:cNvSpPr>
          <p:nvPr/>
        </p:nvSpPr>
        <p:spPr>
          <a:xfrm flipH="1">
            <a:off x="3061934" y="5328212"/>
            <a:ext cx="2387430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Điểm nổi bật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Chủ đề năm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618752D-D7E2-F32A-BB9C-F5E61857A0CF}"/>
              </a:ext>
            </a:extLst>
          </p:cNvPr>
          <p:cNvCxnSpPr>
            <a:cxnSpLocks/>
          </p:cNvCxnSpPr>
          <p:nvPr/>
        </p:nvCxnSpPr>
        <p:spPr>
          <a:xfrm flipH="1">
            <a:off x="2694312" y="3744506"/>
            <a:ext cx="831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4BBC4E92-5F88-C0A0-346B-3B27DFFF7965}"/>
              </a:ext>
            </a:extLst>
          </p:cNvPr>
          <p:cNvCxnSpPr>
            <a:cxnSpLocks/>
          </p:cNvCxnSpPr>
          <p:nvPr/>
        </p:nvCxnSpPr>
        <p:spPr>
          <a:xfrm>
            <a:off x="6523031" y="3789804"/>
            <a:ext cx="8429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itle 20">
            <a:extLst>
              <a:ext uri="{FF2B5EF4-FFF2-40B4-BE49-F238E27FC236}">
                <a16:creationId xmlns:a16="http://schemas.microsoft.com/office/drawing/2014/main" id="{8A7053F3-EABF-F82F-F92C-31D74AA5510D}"/>
              </a:ext>
            </a:extLst>
          </p:cNvPr>
          <p:cNvSpPr txBox="1">
            <a:spLocks/>
          </p:cNvSpPr>
          <p:nvPr/>
        </p:nvSpPr>
        <p:spPr>
          <a:xfrm flipH="1">
            <a:off x="7221471" y="3445898"/>
            <a:ext cx="4590655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Kết quả thực hiện chỉ tiêu</a:t>
            </a:r>
          </a:p>
          <a:p>
            <a:r>
              <a:rPr lang="pt-BR" sz="16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Nghị quyết ĐH và các chỉ tiêu khác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EEDCA41-2131-A89D-85CB-DC703E08B483}"/>
              </a:ext>
            </a:extLst>
          </p:cNvPr>
          <p:cNvSpPr txBox="1"/>
          <p:nvPr/>
        </p:nvSpPr>
        <p:spPr>
          <a:xfrm>
            <a:off x="5547145" y="4301441"/>
            <a:ext cx="56546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Đẩy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chỉnh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đốn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Đảng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linh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soát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hiệu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b="1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Covid-19;</a:t>
            </a:r>
            <a:r>
              <a:rPr lang="en-US" sz="24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Đột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cải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nâng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cao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lượng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spc="-10" dirty="0" err="1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hàng</a:t>
            </a:r>
            <a:r>
              <a:rPr lang="en-US" sz="2400" b="1" i="1" spc="-10" dirty="0">
                <a:solidFill>
                  <a:srgbClr val="0865A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</a:t>
            </a:r>
            <a:r>
              <a:rPr lang="en-US" sz="2400" dirty="0">
                <a:solidFill>
                  <a:srgbClr val="0865A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79" name="Title 20">
            <a:extLst>
              <a:ext uri="{FF2B5EF4-FFF2-40B4-BE49-F238E27FC236}">
                <a16:creationId xmlns:a16="http://schemas.microsoft.com/office/drawing/2014/main" id="{C1011143-3704-15F7-33FF-3A0A044F4B3C}"/>
              </a:ext>
            </a:extLst>
          </p:cNvPr>
          <p:cNvSpPr txBox="1">
            <a:spLocks/>
          </p:cNvSpPr>
          <p:nvPr/>
        </p:nvSpPr>
        <p:spPr>
          <a:xfrm flipH="1">
            <a:off x="1088465" y="4626622"/>
            <a:ext cx="1976309" cy="461645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Văn phong</a:t>
            </a:r>
            <a:endParaRPr lang="en-US" sz="2400" b="1" dirty="0">
              <a:solidFill>
                <a:schemeClr val="bg1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30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55" grpId="0"/>
      <p:bldP spid="56" grpId="0"/>
      <p:bldP spid="74" grpId="0"/>
      <p:bldP spid="76" grpId="0"/>
      <p:bldP spid="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29A25DC-11B6-F511-9E83-1B91E7992D45}"/>
              </a:ext>
            </a:extLst>
          </p:cNvPr>
          <p:cNvGrpSpPr/>
          <p:nvPr/>
        </p:nvGrpSpPr>
        <p:grpSpPr>
          <a:xfrm>
            <a:off x="680720" y="793423"/>
            <a:ext cx="10809661" cy="914886"/>
            <a:chOff x="-5882826" y="925848"/>
            <a:chExt cx="10809661" cy="91488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43FF6C4-A065-4D6C-8504-14EB1F266C58}"/>
                </a:ext>
              </a:extLst>
            </p:cNvPr>
            <p:cNvGrpSpPr/>
            <p:nvPr/>
          </p:nvGrpSpPr>
          <p:grpSpPr>
            <a:xfrm rot="5400000" flipH="1">
              <a:off x="4359124" y="1058816"/>
              <a:ext cx="642826" cy="492597"/>
              <a:chOff x="1668086" y="1131990"/>
              <a:chExt cx="1145243" cy="790786"/>
            </a:xfrm>
          </p:grpSpPr>
          <p:sp>
            <p:nvSpPr>
              <p:cNvPr id="40" name="Freeform 27">
                <a:extLst>
                  <a:ext uri="{FF2B5EF4-FFF2-40B4-BE49-F238E27FC236}">
                    <a16:creationId xmlns:a16="http://schemas.microsoft.com/office/drawing/2014/main" id="{268CB3D6-BFE5-C27D-858A-99BD7726B81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845315" y="954761"/>
                <a:ext cx="790786" cy="1145243"/>
              </a:xfrm>
              <a:custGeom>
                <a:avLst/>
                <a:gdLst>
                  <a:gd name="T0" fmla="*/ 0 w 482"/>
                  <a:gd name="T1" fmla="*/ 0 h 696"/>
                  <a:gd name="T2" fmla="*/ 0 w 482"/>
                  <a:gd name="T3" fmla="*/ 223 h 696"/>
                  <a:gd name="T4" fmla="*/ 0 w 482"/>
                  <a:gd name="T5" fmla="*/ 223 h 696"/>
                  <a:gd name="T6" fmla="*/ 125 w 482"/>
                  <a:gd name="T7" fmla="*/ 348 h 696"/>
                  <a:gd name="T8" fmla="*/ 0 w 482"/>
                  <a:gd name="T9" fmla="*/ 473 h 696"/>
                  <a:gd name="T10" fmla="*/ 0 w 482"/>
                  <a:gd name="T11" fmla="*/ 473 h 696"/>
                  <a:gd name="T12" fmla="*/ 0 w 482"/>
                  <a:gd name="T13" fmla="*/ 696 h 696"/>
                  <a:gd name="T14" fmla="*/ 388 w 482"/>
                  <a:gd name="T15" fmla="*/ 441 h 696"/>
                  <a:gd name="T16" fmla="*/ 482 w 482"/>
                  <a:gd name="T17" fmla="*/ 348 h 696"/>
                  <a:gd name="T18" fmla="*/ 388 w 482"/>
                  <a:gd name="T19" fmla="*/ 255 h 696"/>
                  <a:gd name="T20" fmla="*/ 0 w 482"/>
                  <a:gd name="T21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0" y="696"/>
                      <a:pt x="380" y="441"/>
                      <a:pt x="388" y="441"/>
                    </a:cubicBezTo>
                    <a:cubicBezTo>
                      <a:pt x="440" y="441"/>
                      <a:pt x="482" y="400"/>
                      <a:pt x="482" y="348"/>
                    </a:cubicBezTo>
                    <a:cubicBezTo>
                      <a:pt x="482" y="296"/>
                      <a:pt x="440" y="255"/>
                      <a:pt x="388" y="255"/>
                    </a:cubicBezTo>
                    <a:cubicBezTo>
                      <a:pt x="380" y="25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DD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  <p:sp>
            <p:nvSpPr>
              <p:cNvPr id="41" name="Freeform 28">
                <a:extLst>
                  <a:ext uri="{FF2B5EF4-FFF2-40B4-BE49-F238E27FC236}">
                    <a16:creationId xmlns:a16="http://schemas.microsoft.com/office/drawing/2014/main" id="{B35D9518-62E4-359A-6C2C-F55159370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135239" y="1083831"/>
                <a:ext cx="209977" cy="306297"/>
              </a:xfrm>
              <a:custGeom>
                <a:avLst/>
                <a:gdLst>
                  <a:gd name="T0" fmla="*/ 34 w 128"/>
                  <a:gd name="T1" fmla="*/ 186 h 186"/>
                  <a:gd name="T2" fmla="*/ 128 w 128"/>
                  <a:gd name="T3" fmla="*/ 93 h 186"/>
                  <a:gd name="T4" fmla="*/ 34 w 128"/>
                  <a:gd name="T5" fmla="*/ 0 h 186"/>
                  <a:gd name="T6" fmla="*/ 0 w 128"/>
                  <a:gd name="T7" fmla="*/ 93 h 186"/>
                  <a:gd name="T8" fmla="*/ 34 w 128"/>
                  <a:gd name="T9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86">
                    <a:moveTo>
                      <a:pt x="34" y="186"/>
                    </a:moveTo>
                    <a:cubicBezTo>
                      <a:pt x="86" y="186"/>
                      <a:pt x="128" y="145"/>
                      <a:pt x="128" y="93"/>
                    </a:cubicBezTo>
                    <a:cubicBezTo>
                      <a:pt x="128" y="41"/>
                      <a:pt x="86" y="0"/>
                      <a:pt x="34" y="0"/>
                    </a:cubicBezTo>
                    <a:cubicBezTo>
                      <a:pt x="30" y="0"/>
                      <a:pt x="0" y="46"/>
                      <a:pt x="0" y="93"/>
                    </a:cubicBezTo>
                    <a:cubicBezTo>
                      <a:pt x="0" y="140"/>
                      <a:pt x="30" y="186"/>
                      <a:pt x="34" y="18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C2F270-18FB-A9EE-E881-86D6890649FF}"/>
                </a:ext>
              </a:extLst>
            </p:cNvPr>
            <p:cNvGrpSpPr/>
            <p:nvPr/>
          </p:nvGrpSpPr>
          <p:grpSpPr>
            <a:xfrm rot="5400000" flipH="1">
              <a:off x="3852127" y="949016"/>
              <a:ext cx="642826" cy="712197"/>
              <a:chOff x="1668088" y="1769628"/>
              <a:chExt cx="1145243" cy="1143317"/>
            </a:xfrm>
          </p:grpSpPr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5127AF98-9C42-B234-D26B-2FF7A758015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1" y="1768665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54B4F04B-DDC4-CF01-E2A0-7F12EA5FEE73}"/>
                  </a:ext>
                </a:extLst>
              </p:cNvPr>
              <p:cNvSpPr txBox="1"/>
              <p:nvPr/>
            </p:nvSpPr>
            <p:spPr>
              <a:xfrm rot="16200000" flipV="1">
                <a:off x="1925931" y="2011025"/>
                <a:ext cx="628586" cy="717266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01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8D9EBE0-9844-A1DA-2A22-9D2E5297BDEF}"/>
                </a:ext>
              </a:extLst>
            </p:cNvPr>
            <p:cNvGrpSpPr/>
            <p:nvPr/>
          </p:nvGrpSpPr>
          <p:grpSpPr>
            <a:xfrm rot="5400000" flipH="1">
              <a:off x="3231130" y="949016"/>
              <a:ext cx="642826" cy="712197"/>
              <a:chOff x="1668088" y="2766539"/>
              <a:chExt cx="1145243" cy="1143317"/>
            </a:xfrm>
          </p:grpSpPr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1C48C3EE-719A-44A3-D494-D4AD8B226E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1" y="2765576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7" name="TextBox 9">
                <a:extLst>
                  <a:ext uri="{FF2B5EF4-FFF2-40B4-BE49-F238E27FC236}">
                    <a16:creationId xmlns:a16="http://schemas.microsoft.com/office/drawing/2014/main" id="{4F827FB0-853E-5380-8821-740B6EF3AE17}"/>
                  </a:ext>
                </a:extLst>
              </p:cNvPr>
              <p:cNvSpPr txBox="1"/>
              <p:nvPr/>
            </p:nvSpPr>
            <p:spPr>
              <a:xfrm rot="16200000" flipV="1">
                <a:off x="1925934" y="3010344"/>
                <a:ext cx="628586" cy="717266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02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8C38F6-B629-BE91-A8CF-AB3C3EF7C2C1}"/>
                </a:ext>
              </a:extLst>
            </p:cNvPr>
            <p:cNvGrpSpPr/>
            <p:nvPr/>
          </p:nvGrpSpPr>
          <p:grpSpPr>
            <a:xfrm rot="5400000" flipH="1">
              <a:off x="2609833" y="949317"/>
              <a:ext cx="642826" cy="711596"/>
              <a:chOff x="1668087" y="3764413"/>
              <a:chExt cx="1145243" cy="1142354"/>
            </a:xfrm>
          </p:grpSpPr>
          <p:sp>
            <p:nvSpPr>
              <p:cNvPr id="34" name="Freeform 24">
                <a:extLst>
                  <a:ext uri="{FF2B5EF4-FFF2-40B4-BE49-F238E27FC236}">
                    <a16:creationId xmlns:a16="http://schemas.microsoft.com/office/drawing/2014/main" id="{CBB8C64C-7B27-A3F7-CA4B-9B0BD5695006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532" y="3762968"/>
                <a:ext cx="1142354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80 w 697"/>
                  <a:gd name="T15" fmla="*/ 696 h 696"/>
                  <a:gd name="T16" fmla="*/ 580 w 697"/>
                  <a:gd name="T17" fmla="*/ 438 h 696"/>
                  <a:gd name="T18" fmla="*/ 604 w 697"/>
                  <a:gd name="T19" fmla="*/ 441 h 696"/>
                  <a:gd name="T20" fmla="*/ 697 w 697"/>
                  <a:gd name="T21" fmla="*/ 348 h 696"/>
                  <a:gd name="T22" fmla="*/ 604 w 697"/>
                  <a:gd name="T23" fmla="*/ 255 h 696"/>
                  <a:gd name="T24" fmla="*/ 580 w 697"/>
                  <a:gd name="T25" fmla="*/ 258 h 696"/>
                  <a:gd name="T26" fmla="*/ 580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80" y="696"/>
                      <a:pt x="580" y="696"/>
                      <a:pt x="580" y="696"/>
                    </a:cubicBezTo>
                    <a:cubicBezTo>
                      <a:pt x="580" y="438"/>
                      <a:pt x="580" y="438"/>
                      <a:pt x="580" y="438"/>
                    </a:cubicBezTo>
                    <a:cubicBezTo>
                      <a:pt x="587" y="440"/>
                      <a:pt x="595" y="441"/>
                      <a:pt x="604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4" y="255"/>
                    </a:cubicBezTo>
                    <a:cubicBezTo>
                      <a:pt x="595" y="255"/>
                      <a:pt x="587" y="256"/>
                      <a:pt x="580" y="258"/>
                    </a:cubicBezTo>
                    <a:cubicBezTo>
                      <a:pt x="580" y="0"/>
                      <a:pt x="580" y="0"/>
                      <a:pt x="58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5" name="TextBox 12">
                <a:extLst>
                  <a:ext uri="{FF2B5EF4-FFF2-40B4-BE49-F238E27FC236}">
                    <a16:creationId xmlns:a16="http://schemas.microsoft.com/office/drawing/2014/main" id="{D24314F3-1801-7B3F-3D62-73065C228F99}"/>
                  </a:ext>
                </a:extLst>
              </p:cNvPr>
              <p:cNvSpPr txBox="1"/>
              <p:nvPr/>
            </p:nvSpPr>
            <p:spPr>
              <a:xfrm rot="16200000" flipV="1">
                <a:off x="1925935" y="4007737"/>
                <a:ext cx="628587" cy="717264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03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152107F-90B2-929E-B81A-DE3DE7917398}"/>
                </a:ext>
              </a:extLst>
            </p:cNvPr>
            <p:cNvCxnSpPr>
              <a:cxnSpLocks/>
            </p:cNvCxnSpPr>
            <p:nvPr/>
          </p:nvCxnSpPr>
          <p:spPr>
            <a:xfrm>
              <a:off x="-5882826" y="1840734"/>
              <a:ext cx="10809661" cy="0"/>
            </a:xfrm>
            <a:prstGeom prst="line">
              <a:avLst/>
            </a:prstGeom>
            <a:ln w="38100">
              <a:solidFill>
                <a:schemeClr val="bg1">
                  <a:lumMod val="50000"/>
                </a:schemeClr>
              </a:solidFill>
              <a:prstDash val="sysDash"/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itle 20">
              <a:extLst>
                <a:ext uri="{FF2B5EF4-FFF2-40B4-BE49-F238E27FC236}">
                  <a16:creationId xmlns:a16="http://schemas.microsoft.com/office/drawing/2014/main" id="{0E0C9DD1-801B-A5D6-FBF8-E133AAB3C68D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-740490" y="925848"/>
              <a:ext cx="3271642" cy="830977"/>
            </a:xfrm>
            <a:prstGeom prst="rect">
              <a:avLst/>
            </a:prstGeom>
          </p:spPr>
          <p:txBody>
            <a:bodyPr vert="horz" wrap="square" lIns="91420" tIns="45710" rIns="91420" bIns="45710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pPr algn="r"/>
              <a:r>
                <a:rPr lang="pt-BR" sz="2400" b="1" dirty="0">
                  <a:solidFill>
                    <a:srgbClr val="EAB20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HÀNH CHÍNH, </a:t>
              </a:r>
            </a:p>
            <a:p>
              <a:pPr algn="r"/>
              <a:r>
                <a:rPr lang="pt-BR" sz="2400" b="1" dirty="0">
                  <a:solidFill>
                    <a:srgbClr val="EAB20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VĂN THƯ LƯU TRỮ</a:t>
              </a:r>
              <a:endParaRPr lang="en-US" sz="2400" b="1" dirty="0">
                <a:solidFill>
                  <a:srgbClr val="EAB200"/>
                </a:solidFill>
                <a:latin typeface="UTM Avo" panose="02040603050506020204" pitchFamily="18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D6A058F-0DDB-594B-F5F4-D3AC4D3F3934}"/>
              </a:ext>
            </a:extLst>
          </p:cNvPr>
          <p:cNvSpPr/>
          <p:nvPr/>
        </p:nvSpPr>
        <p:spPr>
          <a:xfrm>
            <a:off x="0" y="129758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VĂN PHÒNG CẤP ỦY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783F8D-E3A4-6CED-BBF1-E670F1C2114A}"/>
              </a:ext>
            </a:extLst>
          </p:cNvPr>
          <p:cNvGrpSpPr/>
          <p:nvPr/>
        </p:nvGrpSpPr>
        <p:grpSpPr>
          <a:xfrm>
            <a:off x="4351022" y="2156158"/>
            <a:ext cx="942141" cy="942141"/>
            <a:chOff x="1950869" y="3130708"/>
            <a:chExt cx="1155315" cy="1155315"/>
          </a:xfrm>
        </p:grpSpPr>
        <p:pic>
          <p:nvPicPr>
            <p:cNvPr id="5" name="Graphic 4" descr="Books on shelf with solid fill">
              <a:extLst>
                <a:ext uri="{FF2B5EF4-FFF2-40B4-BE49-F238E27FC236}">
                  <a16:creationId xmlns:a16="http://schemas.microsoft.com/office/drawing/2014/main" id="{591B2B69-C866-744E-EBB9-AC0C5D699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96845" y="3251165"/>
              <a:ext cx="914400" cy="914400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19C9FE5-045F-70F7-7B18-C917978DC12E}"/>
                </a:ext>
              </a:extLst>
            </p:cNvPr>
            <p:cNvSpPr/>
            <p:nvPr/>
          </p:nvSpPr>
          <p:spPr>
            <a:xfrm>
              <a:off x="1950869" y="3130708"/>
              <a:ext cx="1155315" cy="1155315"/>
            </a:xfrm>
            <a:prstGeom prst="ellipse">
              <a:avLst/>
            </a:prstGeom>
            <a:noFill/>
            <a:ln w="38100">
              <a:solidFill>
                <a:srgbClr val="0865A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8517109-1EFD-CB25-9602-C316CE5540C7}"/>
              </a:ext>
            </a:extLst>
          </p:cNvPr>
          <p:cNvGrpSpPr/>
          <p:nvPr/>
        </p:nvGrpSpPr>
        <p:grpSpPr>
          <a:xfrm>
            <a:off x="9752017" y="2156158"/>
            <a:ext cx="942142" cy="942142"/>
            <a:chOff x="3825292" y="3383905"/>
            <a:chExt cx="1155315" cy="1155315"/>
          </a:xfrm>
        </p:grpSpPr>
        <p:pic>
          <p:nvPicPr>
            <p:cNvPr id="1026" name="Picture 2" descr="Con dấu là gì? Cách đóng dấu trong doanh nghiệp - BANKERVN">
              <a:extLst>
                <a:ext uri="{FF2B5EF4-FFF2-40B4-BE49-F238E27FC236}">
                  <a16:creationId xmlns:a16="http://schemas.microsoft.com/office/drawing/2014/main" id="{22089B38-6BE9-A626-9835-1D37E106D14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6" t="13350" r="75850" b="9955"/>
            <a:stretch/>
          </p:blipFill>
          <p:spPr bwMode="auto">
            <a:xfrm>
              <a:off x="3975398" y="3535846"/>
              <a:ext cx="855101" cy="851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D8E8294-2B06-C3E5-5DAF-50D6C8CAC779}"/>
                </a:ext>
              </a:extLst>
            </p:cNvPr>
            <p:cNvSpPr/>
            <p:nvPr/>
          </p:nvSpPr>
          <p:spPr>
            <a:xfrm>
              <a:off x="3825292" y="3383905"/>
              <a:ext cx="1155315" cy="1155315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B1CDDB7-6537-4364-F87B-8777A9A15BC6}"/>
              </a:ext>
            </a:extLst>
          </p:cNvPr>
          <p:cNvGrpSpPr/>
          <p:nvPr/>
        </p:nvGrpSpPr>
        <p:grpSpPr>
          <a:xfrm>
            <a:off x="7017832" y="2156158"/>
            <a:ext cx="942141" cy="942141"/>
            <a:chOff x="3062357" y="3130708"/>
            <a:chExt cx="1155315" cy="1155315"/>
          </a:xfrm>
        </p:grpSpPr>
        <p:pic>
          <p:nvPicPr>
            <p:cNvPr id="10" name="Graphic 9" descr="Syncing cloud outline">
              <a:extLst>
                <a:ext uri="{FF2B5EF4-FFF2-40B4-BE49-F238E27FC236}">
                  <a16:creationId xmlns:a16="http://schemas.microsoft.com/office/drawing/2014/main" id="{29DBF09A-1481-7282-65E2-C95A59A01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182814" y="3251165"/>
              <a:ext cx="914400" cy="91440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7874E72-3568-95E2-2E64-39F8EBF199F8}"/>
                </a:ext>
              </a:extLst>
            </p:cNvPr>
            <p:cNvSpPr/>
            <p:nvPr/>
          </p:nvSpPr>
          <p:spPr>
            <a:xfrm>
              <a:off x="3062357" y="3130708"/>
              <a:ext cx="1155315" cy="1155315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DA5A04-9B68-E0BE-BAC0-0746A1767166}"/>
              </a:ext>
            </a:extLst>
          </p:cNvPr>
          <p:cNvGrpSpPr/>
          <p:nvPr/>
        </p:nvGrpSpPr>
        <p:grpSpPr>
          <a:xfrm>
            <a:off x="1684212" y="2156158"/>
            <a:ext cx="942141" cy="925675"/>
            <a:chOff x="2451485" y="2194560"/>
            <a:chExt cx="1155315" cy="115531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43317D6-C613-F736-E842-AD68A4156F9E}"/>
                </a:ext>
              </a:extLst>
            </p:cNvPr>
            <p:cNvSpPr/>
            <p:nvPr/>
          </p:nvSpPr>
          <p:spPr>
            <a:xfrm>
              <a:off x="2451485" y="2194560"/>
              <a:ext cx="1155315" cy="1155315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Graphic 2" descr="Books on shelf outline">
              <a:extLst>
                <a:ext uri="{FF2B5EF4-FFF2-40B4-BE49-F238E27FC236}">
                  <a16:creationId xmlns:a16="http://schemas.microsoft.com/office/drawing/2014/main" id="{1C2E7D0D-D550-765D-04C1-95FB2C30F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46086" y="2396462"/>
              <a:ext cx="751510" cy="751510"/>
            </a:xfrm>
            <a:prstGeom prst="rect">
              <a:avLst/>
            </a:prstGeom>
          </p:spPr>
        </p:pic>
      </p:grpSp>
      <p:sp>
        <p:nvSpPr>
          <p:cNvPr id="22" name="Title 20">
            <a:extLst>
              <a:ext uri="{FF2B5EF4-FFF2-40B4-BE49-F238E27FC236}">
                <a16:creationId xmlns:a16="http://schemas.microsoft.com/office/drawing/2014/main" id="{4881A184-0C9C-1EB9-DA99-9ADF69A001C2}"/>
              </a:ext>
            </a:extLst>
          </p:cNvPr>
          <p:cNvSpPr txBox="1">
            <a:spLocks/>
          </p:cNvSpPr>
          <p:nvPr/>
        </p:nvSpPr>
        <p:spPr>
          <a:xfrm flipH="1">
            <a:off x="968735" y="3330954"/>
            <a:ext cx="236118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chemeClr val="accent2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VĂN BẢN ĐẾN</a:t>
            </a:r>
            <a:endParaRPr lang="en-US" sz="1600" b="1" dirty="0">
              <a:solidFill>
                <a:schemeClr val="accent2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23" name="Title 20">
            <a:extLst>
              <a:ext uri="{FF2B5EF4-FFF2-40B4-BE49-F238E27FC236}">
                <a16:creationId xmlns:a16="http://schemas.microsoft.com/office/drawing/2014/main" id="{7FC31968-D1CB-16D3-78CD-D55170FE2EA3}"/>
              </a:ext>
            </a:extLst>
          </p:cNvPr>
          <p:cNvSpPr txBox="1">
            <a:spLocks/>
          </p:cNvSpPr>
          <p:nvPr/>
        </p:nvSpPr>
        <p:spPr>
          <a:xfrm flipH="1">
            <a:off x="3662309" y="3330954"/>
            <a:ext cx="236118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VĂN BẢN ĐI</a:t>
            </a:r>
            <a:endParaRPr lang="en-US" sz="1600" b="1" dirty="0">
              <a:solidFill>
                <a:srgbClr val="0865AF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24" name="Title 20">
            <a:extLst>
              <a:ext uri="{FF2B5EF4-FFF2-40B4-BE49-F238E27FC236}">
                <a16:creationId xmlns:a16="http://schemas.microsoft.com/office/drawing/2014/main" id="{63D0AEE8-7E62-A0E9-6932-0E524D364342}"/>
              </a:ext>
            </a:extLst>
          </p:cNvPr>
          <p:cNvSpPr txBox="1">
            <a:spLocks/>
          </p:cNvSpPr>
          <p:nvPr/>
        </p:nvSpPr>
        <p:spPr>
          <a:xfrm flipH="1">
            <a:off x="6355883" y="3330954"/>
            <a:ext cx="236118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0B05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LƯU TRỮ</a:t>
            </a:r>
            <a:endParaRPr lang="en-US" sz="1600" b="1" dirty="0">
              <a:solidFill>
                <a:srgbClr val="00B05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25" name="Title 20">
            <a:extLst>
              <a:ext uri="{FF2B5EF4-FFF2-40B4-BE49-F238E27FC236}">
                <a16:creationId xmlns:a16="http://schemas.microsoft.com/office/drawing/2014/main" id="{324E1D42-56A4-9A32-4C07-2962BD8C298B}"/>
              </a:ext>
            </a:extLst>
          </p:cNvPr>
          <p:cNvSpPr txBox="1">
            <a:spLocks/>
          </p:cNvSpPr>
          <p:nvPr/>
        </p:nvSpPr>
        <p:spPr>
          <a:xfrm flipH="1">
            <a:off x="8935496" y="3346194"/>
            <a:ext cx="236118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CON DẤU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26" name="Title 20">
            <a:extLst>
              <a:ext uri="{FF2B5EF4-FFF2-40B4-BE49-F238E27FC236}">
                <a16:creationId xmlns:a16="http://schemas.microsoft.com/office/drawing/2014/main" id="{1384A995-0C08-716F-1C1E-48A782EC8713}"/>
              </a:ext>
            </a:extLst>
          </p:cNvPr>
          <p:cNvSpPr txBox="1">
            <a:spLocks/>
          </p:cNvSpPr>
          <p:nvPr/>
        </p:nvSpPr>
        <p:spPr>
          <a:xfrm flipH="1">
            <a:off x="3641499" y="4239576"/>
            <a:ext cx="236118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FFC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DANH MỤC</a:t>
            </a:r>
            <a:endParaRPr lang="en-US" sz="1600" b="1" dirty="0">
              <a:solidFill>
                <a:srgbClr val="FFC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7F987B39-47E0-8C3D-3A0E-6F481A04D765}"/>
              </a:ext>
            </a:extLst>
          </p:cNvPr>
          <p:cNvCxnSpPr>
            <a:cxnSpLocks/>
            <a:stCxn id="22" idx="2"/>
          </p:cNvCxnSpPr>
          <p:nvPr/>
        </p:nvCxnSpPr>
        <p:spPr>
          <a:xfrm rot="16200000" flipH="1">
            <a:off x="2614144" y="3327781"/>
            <a:ext cx="781839" cy="1711473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225BC4AD-2EB4-39BB-A8AE-8B4543475FB3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23059" y="3755256"/>
            <a:ext cx="1293005" cy="867453"/>
          </a:xfrm>
          <a:prstGeom prst="bentConnector3">
            <a:avLst>
              <a:gd name="adj1" fmla="val 930"/>
            </a:avLst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Title 20">
            <a:extLst>
              <a:ext uri="{FF2B5EF4-FFF2-40B4-BE49-F238E27FC236}">
                <a16:creationId xmlns:a16="http://schemas.microsoft.com/office/drawing/2014/main" id="{B850BE46-0601-5246-DE01-C2EE85CFC9D9}"/>
              </a:ext>
            </a:extLst>
          </p:cNvPr>
          <p:cNvSpPr txBox="1">
            <a:spLocks/>
          </p:cNvSpPr>
          <p:nvPr/>
        </p:nvSpPr>
        <p:spPr>
          <a:xfrm flipH="1">
            <a:off x="2923054" y="4946792"/>
            <a:ext cx="377557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rgbClr val="017CC3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VĂN PHÒNG ĐIỆN TỬ</a:t>
            </a:r>
            <a:endParaRPr lang="en-US" sz="1600" b="1" dirty="0">
              <a:solidFill>
                <a:srgbClr val="017CC3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pic>
        <p:nvPicPr>
          <p:cNvPr id="1028" name="Picture 4" descr="Chăm Sóc Khách Hàng SAWACO - Apps on Google Play">
            <a:extLst>
              <a:ext uri="{FF2B5EF4-FFF2-40B4-BE49-F238E27FC236}">
                <a16:creationId xmlns:a16="http://schemas.microsoft.com/office/drawing/2014/main" id="{FFACC7B2-4A97-EF48-2516-FD7AE544A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62" y="4818197"/>
            <a:ext cx="718833" cy="71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4C7578A-50BA-2667-3235-1E76731D199A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4842901" y="3792599"/>
            <a:ext cx="0" cy="3222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3" name="Title 20">
            <a:extLst>
              <a:ext uri="{FF2B5EF4-FFF2-40B4-BE49-F238E27FC236}">
                <a16:creationId xmlns:a16="http://schemas.microsoft.com/office/drawing/2014/main" id="{4C1AB8AD-64FE-1631-C3AA-B1F0053907DF}"/>
              </a:ext>
            </a:extLst>
          </p:cNvPr>
          <p:cNvSpPr txBox="1">
            <a:spLocks/>
          </p:cNvSpPr>
          <p:nvPr/>
        </p:nvSpPr>
        <p:spPr>
          <a:xfrm flipH="1">
            <a:off x="7791906" y="4946792"/>
            <a:ext cx="3405771" cy="12003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dirty="0">
                <a:solidFill>
                  <a:srgbClr val="017CC3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HỒ SƠ</a:t>
            </a:r>
          </a:p>
          <a:p>
            <a:r>
              <a:rPr lang="pt-BR" sz="2400" b="1" dirty="0">
                <a:solidFill>
                  <a:srgbClr val="017CC3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TRƯỚC/TRONG/SAU</a:t>
            </a:r>
          </a:p>
          <a:p>
            <a:r>
              <a:rPr lang="pt-BR" sz="2400" b="1" dirty="0">
                <a:solidFill>
                  <a:srgbClr val="017CC3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ĐẠI HỘI</a:t>
            </a:r>
            <a:endParaRPr lang="en-US" sz="1600" b="1" dirty="0">
              <a:solidFill>
                <a:srgbClr val="017CC3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5DED32E9-6A37-A968-FBD2-71B539F5D975}"/>
              </a:ext>
            </a:extLst>
          </p:cNvPr>
          <p:cNvCxnSpPr>
            <a:cxnSpLocks/>
            <a:endCxn id="83" idx="3"/>
          </p:cNvCxnSpPr>
          <p:nvPr/>
        </p:nvCxnSpPr>
        <p:spPr>
          <a:xfrm rot="16200000" flipH="1">
            <a:off x="6685945" y="4440985"/>
            <a:ext cx="1823066" cy="388856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8" name="Title 20">
            <a:extLst>
              <a:ext uri="{FF2B5EF4-FFF2-40B4-BE49-F238E27FC236}">
                <a16:creationId xmlns:a16="http://schemas.microsoft.com/office/drawing/2014/main" id="{48E82868-CC48-EEA9-2E9E-E8F40EE93C64}"/>
              </a:ext>
            </a:extLst>
          </p:cNvPr>
          <p:cNvSpPr txBox="1">
            <a:spLocks/>
          </p:cNvSpPr>
          <p:nvPr/>
        </p:nvSpPr>
        <p:spPr>
          <a:xfrm flipH="1">
            <a:off x="8696099" y="3820969"/>
            <a:ext cx="2839978" cy="58475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Rà soát/đổi con dấu, giấy chứng nhận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8D473335-342B-FE99-D2D6-1EEA652A4E00}"/>
              </a:ext>
            </a:extLst>
          </p:cNvPr>
          <p:cNvCxnSpPr>
            <a:endCxn id="14" idx="0"/>
          </p:cNvCxnSpPr>
          <p:nvPr/>
        </p:nvCxnSpPr>
        <p:spPr>
          <a:xfrm>
            <a:off x="2149327" y="1708309"/>
            <a:ext cx="5956" cy="447849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1" name="Oval 90">
            <a:extLst>
              <a:ext uri="{FF2B5EF4-FFF2-40B4-BE49-F238E27FC236}">
                <a16:creationId xmlns:a16="http://schemas.microsoft.com/office/drawing/2014/main" id="{F50719CE-F7F9-BE68-D932-7D0B08E61493}"/>
              </a:ext>
            </a:extLst>
          </p:cNvPr>
          <p:cNvSpPr/>
          <p:nvPr/>
        </p:nvSpPr>
        <p:spPr>
          <a:xfrm>
            <a:off x="2069063" y="1611083"/>
            <a:ext cx="172720" cy="172720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4220EBF-C6C2-2EDE-C889-62D4B748B529}"/>
              </a:ext>
            </a:extLst>
          </p:cNvPr>
          <p:cNvGrpSpPr/>
          <p:nvPr/>
        </p:nvGrpSpPr>
        <p:grpSpPr>
          <a:xfrm>
            <a:off x="4724481" y="1625857"/>
            <a:ext cx="172720" cy="545075"/>
            <a:chOff x="2221463" y="1763483"/>
            <a:chExt cx="172720" cy="545075"/>
          </a:xfrm>
          <a:solidFill>
            <a:srgbClr val="0070C0"/>
          </a:solidFill>
        </p:grpSpPr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20F51B6-DC71-B999-938C-D06960212FC9}"/>
                </a:ext>
              </a:extLst>
            </p:cNvPr>
            <p:cNvCxnSpPr/>
            <p:nvPr/>
          </p:nvCxnSpPr>
          <p:spPr>
            <a:xfrm>
              <a:off x="2301727" y="1860709"/>
              <a:ext cx="5956" cy="447849"/>
            </a:xfrm>
            <a:prstGeom prst="line">
              <a:avLst/>
            </a:prstGeom>
            <a:grpFill/>
            <a:ln w="57150">
              <a:solidFill>
                <a:srgbClr val="0865AF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9954631F-38D6-51B5-EF02-498A4D1D4718}"/>
                </a:ext>
              </a:extLst>
            </p:cNvPr>
            <p:cNvSpPr/>
            <p:nvPr/>
          </p:nvSpPr>
          <p:spPr>
            <a:xfrm>
              <a:off x="2221463" y="1763483"/>
              <a:ext cx="172720" cy="172720"/>
            </a:xfrm>
            <a:prstGeom prst="ellipse">
              <a:avLst/>
            </a:prstGeom>
            <a:solidFill>
              <a:srgbClr val="0865AF"/>
            </a:soli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EBE0A68-4F77-3653-A667-40C0C5AB37E6}"/>
              </a:ext>
            </a:extLst>
          </p:cNvPr>
          <p:cNvCxnSpPr/>
          <p:nvPr/>
        </p:nvCxnSpPr>
        <p:spPr>
          <a:xfrm>
            <a:off x="7483313" y="1726522"/>
            <a:ext cx="5956" cy="447849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6" name="Oval 95">
            <a:extLst>
              <a:ext uri="{FF2B5EF4-FFF2-40B4-BE49-F238E27FC236}">
                <a16:creationId xmlns:a16="http://schemas.microsoft.com/office/drawing/2014/main" id="{47F1BFB0-C228-FAFA-94AC-0EC4F28CDA05}"/>
              </a:ext>
            </a:extLst>
          </p:cNvPr>
          <p:cNvSpPr/>
          <p:nvPr/>
        </p:nvSpPr>
        <p:spPr>
          <a:xfrm>
            <a:off x="7403049" y="1629296"/>
            <a:ext cx="172720" cy="17272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F1A94364-C502-96A2-D400-A3D001E3B280}"/>
              </a:ext>
            </a:extLst>
          </p:cNvPr>
          <p:cNvCxnSpPr/>
          <p:nvPr/>
        </p:nvCxnSpPr>
        <p:spPr>
          <a:xfrm>
            <a:off x="10194131" y="1721626"/>
            <a:ext cx="5956" cy="447849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32621D66-4245-F1F3-D722-761D97FFC147}"/>
              </a:ext>
            </a:extLst>
          </p:cNvPr>
          <p:cNvSpPr/>
          <p:nvPr/>
        </p:nvSpPr>
        <p:spPr>
          <a:xfrm>
            <a:off x="10113867" y="1624400"/>
            <a:ext cx="172720" cy="17272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9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7D4653-7B43-4CDA-16EA-80B99E76E71A}"/>
              </a:ext>
            </a:extLst>
          </p:cNvPr>
          <p:cNvGrpSpPr/>
          <p:nvPr/>
        </p:nvGrpSpPr>
        <p:grpSpPr>
          <a:xfrm rot="5400000">
            <a:off x="7006988" y="-537257"/>
            <a:ext cx="3003203" cy="6085966"/>
            <a:chOff x="1923632" y="983696"/>
            <a:chExt cx="3003203" cy="608596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43FF6C4-A065-4D6C-8504-14EB1F266C58}"/>
                </a:ext>
              </a:extLst>
            </p:cNvPr>
            <p:cNvGrpSpPr/>
            <p:nvPr/>
          </p:nvGrpSpPr>
          <p:grpSpPr>
            <a:xfrm rot="5400000" flipH="1">
              <a:off x="4359124" y="1058816"/>
              <a:ext cx="642826" cy="492597"/>
              <a:chOff x="1668086" y="1131990"/>
              <a:chExt cx="1145243" cy="790786"/>
            </a:xfrm>
          </p:grpSpPr>
          <p:sp>
            <p:nvSpPr>
              <p:cNvPr id="40" name="Freeform 27">
                <a:extLst>
                  <a:ext uri="{FF2B5EF4-FFF2-40B4-BE49-F238E27FC236}">
                    <a16:creationId xmlns:a16="http://schemas.microsoft.com/office/drawing/2014/main" id="{268CB3D6-BFE5-C27D-858A-99BD7726B81A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845315" y="954761"/>
                <a:ext cx="790786" cy="1145243"/>
              </a:xfrm>
              <a:custGeom>
                <a:avLst/>
                <a:gdLst>
                  <a:gd name="T0" fmla="*/ 0 w 482"/>
                  <a:gd name="T1" fmla="*/ 0 h 696"/>
                  <a:gd name="T2" fmla="*/ 0 w 482"/>
                  <a:gd name="T3" fmla="*/ 223 h 696"/>
                  <a:gd name="T4" fmla="*/ 0 w 482"/>
                  <a:gd name="T5" fmla="*/ 223 h 696"/>
                  <a:gd name="T6" fmla="*/ 125 w 482"/>
                  <a:gd name="T7" fmla="*/ 348 h 696"/>
                  <a:gd name="T8" fmla="*/ 0 w 482"/>
                  <a:gd name="T9" fmla="*/ 473 h 696"/>
                  <a:gd name="T10" fmla="*/ 0 w 482"/>
                  <a:gd name="T11" fmla="*/ 473 h 696"/>
                  <a:gd name="T12" fmla="*/ 0 w 482"/>
                  <a:gd name="T13" fmla="*/ 696 h 696"/>
                  <a:gd name="T14" fmla="*/ 388 w 482"/>
                  <a:gd name="T15" fmla="*/ 441 h 696"/>
                  <a:gd name="T16" fmla="*/ 482 w 482"/>
                  <a:gd name="T17" fmla="*/ 348 h 696"/>
                  <a:gd name="T18" fmla="*/ 388 w 482"/>
                  <a:gd name="T19" fmla="*/ 255 h 696"/>
                  <a:gd name="T20" fmla="*/ 0 w 482"/>
                  <a:gd name="T21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2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0" y="696"/>
                      <a:pt x="380" y="441"/>
                      <a:pt x="388" y="441"/>
                    </a:cubicBezTo>
                    <a:cubicBezTo>
                      <a:pt x="440" y="441"/>
                      <a:pt x="482" y="400"/>
                      <a:pt x="482" y="348"/>
                    </a:cubicBezTo>
                    <a:cubicBezTo>
                      <a:pt x="482" y="296"/>
                      <a:pt x="440" y="255"/>
                      <a:pt x="388" y="255"/>
                    </a:cubicBezTo>
                    <a:cubicBezTo>
                      <a:pt x="380" y="25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DD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  <p:sp>
            <p:nvSpPr>
              <p:cNvPr id="41" name="Freeform 28">
                <a:extLst>
                  <a:ext uri="{FF2B5EF4-FFF2-40B4-BE49-F238E27FC236}">
                    <a16:creationId xmlns:a16="http://schemas.microsoft.com/office/drawing/2014/main" id="{B35D9518-62E4-359A-6C2C-F5515937008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2135239" y="1083831"/>
                <a:ext cx="209977" cy="306297"/>
              </a:xfrm>
              <a:custGeom>
                <a:avLst/>
                <a:gdLst>
                  <a:gd name="T0" fmla="*/ 34 w 128"/>
                  <a:gd name="T1" fmla="*/ 186 h 186"/>
                  <a:gd name="T2" fmla="*/ 128 w 128"/>
                  <a:gd name="T3" fmla="*/ 93 h 186"/>
                  <a:gd name="T4" fmla="*/ 34 w 128"/>
                  <a:gd name="T5" fmla="*/ 0 h 186"/>
                  <a:gd name="T6" fmla="*/ 0 w 128"/>
                  <a:gd name="T7" fmla="*/ 93 h 186"/>
                  <a:gd name="T8" fmla="*/ 34 w 128"/>
                  <a:gd name="T9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186">
                    <a:moveTo>
                      <a:pt x="34" y="186"/>
                    </a:moveTo>
                    <a:cubicBezTo>
                      <a:pt x="86" y="186"/>
                      <a:pt x="128" y="145"/>
                      <a:pt x="128" y="93"/>
                    </a:cubicBezTo>
                    <a:cubicBezTo>
                      <a:pt x="128" y="41"/>
                      <a:pt x="86" y="0"/>
                      <a:pt x="34" y="0"/>
                    </a:cubicBezTo>
                    <a:cubicBezTo>
                      <a:pt x="30" y="0"/>
                      <a:pt x="0" y="46"/>
                      <a:pt x="0" y="93"/>
                    </a:cubicBezTo>
                    <a:cubicBezTo>
                      <a:pt x="0" y="140"/>
                      <a:pt x="30" y="186"/>
                      <a:pt x="34" y="186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350">
                  <a:latin typeface="Arial"/>
                  <a:cs typeface="Arial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6C2F270-18FB-A9EE-E881-86D6890649FF}"/>
                </a:ext>
              </a:extLst>
            </p:cNvPr>
            <p:cNvGrpSpPr/>
            <p:nvPr/>
          </p:nvGrpSpPr>
          <p:grpSpPr>
            <a:xfrm rot="5400000" flipH="1">
              <a:off x="3902902" y="956411"/>
              <a:ext cx="642826" cy="712197"/>
              <a:chOff x="1654908" y="1688114"/>
              <a:chExt cx="1145243" cy="1143317"/>
            </a:xfrm>
          </p:grpSpPr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id="{5127AF98-9C42-B234-D26B-2FF7A758015E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55871" y="1687151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54B4F04B-DDC4-CF01-E2A0-7F12EA5FEE73}"/>
                  </a:ext>
                </a:extLst>
              </p:cNvPr>
              <p:cNvSpPr txBox="1"/>
              <p:nvPr/>
            </p:nvSpPr>
            <p:spPr>
              <a:xfrm flipV="1">
                <a:off x="1891428" y="2046499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01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D8D9EBE0-9844-A1DA-2A22-9D2E5297BDEF}"/>
                </a:ext>
              </a:extLst>
            </p:cNvPr>
            <p:cNvGrpSpPr/>
            <p:nvPr/>
          </p:nvGrpSpPr>
          <p:grpSpPr>
            <a:xfrm rot="5400000" flipH="1">
              <a:off x="3254418" y="956411"/>
              <a:ext cx="642826" cy="712197"/>
              <a:chOff x="1654908" y="2729150"/>
              <a:chExt cx="1145243" cy="1143317"/>
            </a:xfrm>
          </p:grpSpPr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1C48C3EE-719A-44A3-D494-D4AD8B226E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55871" y="2728187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79 w 697"/>
                  <a:gd name="T15" fmla="*/ 696 h 696"/>
                  <a:gd name="T16" fmla="*/ 579 w 697"/>
                  <a:gd name="T17" fmla="*/ 438 h 696"/>
                  <a:gd name="T18" fmla="*/ 603 w 697"/>
                  <a:gd name="T19" fmla="*/ 441 h 696"/>
                  <a:gd name="T20" fmla="*/ 697 w 697"/>
                  <a:gd name="T21" fmla="*/ 348 h 696"/>
                  <a:gd name="T22" fmla="*/ 603 w 697"/>
                  <a:gd name="T23" fmla="*/ 255 h 696"/>
                  <a:gd name="T24" fmla="*/ 579 w 697"/>
                  <a:gd name="T25" fmla="*/ 258 h 696"/>
                  <a:gd name="T26" fmla="*/ 579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79" y="696"/>
                      <a:pt x="579" y="696"/>
                      <a:pt x="579" y="696"/>
                    </a:cubicBezTo>
                    <a:cubicBezTo>
                      <a:pt x="579" y="438"/>
                      <a:pt x="579" y="438"/>
                      <a:pt x="579" y="438"/>
                    </a:cubicBezTo>
                    <a:cubicBezTo>
                      <a:pt x="587" y="440"/>
                      <a:pt x="595" y="441"/>
                      <a:pt x="603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3" y="255"/>
                    </a:cubicBezTo>
                    <a:cubicBezTo>
                      <a:pt x="595" y="255"/>
                      <a:pt x="587" y="256"/>
                      <a:pt x="579" y="258"/>
                    </a:cubicBezTo>
                    <a:cubicBezTo>
                      <a:pt x="579" y="0"/>
                      <a:pt x="579" y="0"/>
                      <a:pt x="57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7" name="TextBox 9">
                <a:extLst>
                  <a:ext uri="{FF2B5EF4-FFF2-40B4-BE49-F238E27FC236}">
                    <a16:creationId xmlns:a16="http://schemas.microsoft.com/office/drawing/2014/main" id="{4F827FB0-853E-5380-8821-740B6EF3AE17}"/>
                  </a:ext>
                </a:extLst>
              </p:cNvPr>
              <p:cNvSpPr txBox="1"/>
              <p:nvPr/>
            </p:nvSpPr>
            <p:spPr>
              <a:xfrm flipV="1">
                <a:off x="1891430" y="3101564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02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58C38F6-B629-BE91-A8CF-AB3C3EF7C2C1}"/>
                </a:ext>
              </a:extLst>
            </p:cNvPr>
            <p:cNvGrpSpPr/>
            <p:nvPr/>
          </p:nvGrpSpPr>
          <p:grpSpPr>
            <a:xfrm rot="5400000" flipH="1">
              <a:off x="2609833" y="949317"/>
              <a:ext cx="642826" cy="711596"/>
              <a:chOff x="1668087" y="3764413"/>
              <a:chExt cx="1145243" cy="1142354"/>
            </a:xfrm>
          </p:grpSpPr>
          <p:sp>
            <p:nvSpPr>
              <p:cNvPr id="34" name="Freeform 24">
                <a:extLst>
                  <a:ext uri="{FF2B5EF4-FFF2-40B4-BE49-F238E27FC236}">
                    <a16:creationId xmlns:a16="http://schemas.microsoft.com/office/drawing/2014/main" id="{CBB8C64C-7B27-A3F7-CA4B-9B0BD5695006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532" y="3762968"/>
                <a:ext cx="1142354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80 w 697"/>
                  <a:gd name="T15" fmla="*/ 696 h 696"/>
                  <a:gd name="T16" fmla="*/ 580 w 697"/>
                  <a:gd name="T17" fmla="*/ 438 h 696"/>
                  <a:gd name="T18" fmla="*/ 604 w 697"/>
                  <a:gd name="T19" fmla="*/ 441 h 696"/>
                  <a:gd name="T20" fmla="*/ 697 w 697"/>
                  <a:gd name="T21" fmla="*/ 348 h 696"/>
                  <a:gd name="T22" fmla="*/ 604 w 697"/>
                  <a:gd name="T23" fmla="*/ 255 h 696"/>
                  <a:gd name="T24" fmla="*/ 580 w 697"/>
                  <a:gd name="T25" fmla="*/ 258 h 696"/>
                  <a:gd name="T26" fmla="*/ 580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80" y="696"/>
                      <a:pt x="580" y="696"/>
                      <a:pt x="580" y="696"/>
                    </a:cubicBezTo>
                    <a:cubicBezTo>
                      <a:pt x="580" y="438"/>
                      <a:pt x="580" y="438"/>
                      <a:pt x="580" y="438"/>
                    </a:cubicBezTo>
                    <a:cubicBezTo>
                      <a:pt x="587" y="440"/>
                      <a:pt x="595" y="441"/>
                      <a:pt x="604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4" y="255"/>
                    </a:cubicBezTo>
                    <a:cubicBezTo>
                      <a:pt x="595" y="255"/>
                      <a:pt x="587" y="256"/>
                      <a:pt x="580" y="258"/>
                    </a:cubicBezTo>
                    <a:cubicBezTo>
                      <a:pt x="580" y="0"/>
                      <a:pt x="580" y="0"/>
                      <a:pt x="58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B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>
                  <a:latin typeface="Arial"/>
                  <a:cs typeface="Arial"/>
                </a:endParaRPr>
              </a:p>
            </p:txBody>
          </p:sp>
          <p:sp>
            <p:nvSpPr>
              <p:cNvPr id="35" name="TextBox 12">
                <a:extLst>
                  <a:ext uri="{FF2B5EF4-FFF2-40B4-BE49-F238E27FC236}">
                    <a16:creationId xmlns:a16="http://schemas.microsoft.com/office/drawing/2014/main" id="{D24314F3-1801-7B3F-3D62-73065C228F99}"/>
                  </a:ext>
                </a:extLst>
              </p:cNvPr>
              <p:cNvSpPr txBox="1"/>
              <p:nvPr/>
            </p:nvSpPr>
            <p:spPr>
              <a:xfrm rot="21430168" flipV="1">
                <a:off x="1891431" y="4043213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03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0F22F94-9A91-D58B-9B87-7D566DB517D5}"/>
                </a:ext>
              </a:extLst>
            </p:cNvPr>
            <p:cNvGrpSpPr/>
            <p:nvPr/>
          </p:nvGrpSpPr>
          <p:grpSpPr>
            <a:xfrm rot="5400000" flipH="1">
              <a:off x="1958318" y="949010"/>
              <a:ext cx="642826" cy="712197"/>
              <a:chOff x="1668094" y="4809831"/>
              <a:chExt cx="1145243" cy="1143317"/>
            </a:xfrm>
          </p:grpSpPr>
          <p:sp>
            <p:nvSpPr>
              <p:cNvPr id="32" name="Freeform 23">
                <a:extLst>
                  <a:ext uri="{FF2B5EF4-FFF2-40B4-BE49-F238E27FC236}">
                    <a16:creationId xmlns:a16="http://schemas.microsoft.com/office/drawing/2014/main" id="{0E3CC99E-F297-1ABF-5F48-38A55BF464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>
                <a:off x="1669057" y="4808868"/>
                <a:ext cx="1143317" cy="1145243"/>
              </a:xfrm>
              <a:custGeom>
                <a:avLst/>
                <a:gdLst>
                  <a:gd name="T0" fmla="*/ 0 w 697"/>
                  <a:gd name="T1" fmla="*/ 0 h 696"/>
                  <a:gd name="T2" fmla="*/ 0 w 697"/>
                  <a:gd name="T3" fmla="*/ 223 h 696"/>
                  <a:gd name="T4" fmla="*/ 0 w 697"/>
                  <a:gd name="T5" fmla="*/ 223 h 696"/>
                  <a:gd name="T6" fmla="*/ 125 w 697"/>
                  <a:gd name="T7" fmla="*/ 348 h 696"/>
                  <a:gd name="T8" fmla="*/ 0 w 697"/>
                  <a:gd name="T9" fmla="*/ 473 h 696"/>
                  <a:gd name="T10" fmla="*/ 0 w 697"/>
                  <a:gd name="T11" fmla="*/ 473 h 696"/>
                  <a:gd name="T12" fmla="*/ 0 w 697"/>
                  <a:gd name="T13" fmla="*/ 696 h 696"/>
                  <a:gd name="T14" fmla="*/ 580 w 697"/>
                  <a:gd name="T15" fmla="*/ 696 h 696"/>
                  <a:gd name="T16" fmla="*/ 580 w 697"/>
                  <a:gd name="T17" fmla="*/ 438 h 696"/>
                  <a:gd name="T18" fmla="*/ 604 w 697"/>
                  <a:gd name="T19" fmla="*/ 441 h 696"/>
                  <a:gd name="T20" fmla="*/ 697 w 697"/>
                  <a:gd name="T21" fmla="*/ 348 h 696"/>
                  <a:gd name="T22" fmla="*/ 604 w 697"/>
                  <a:gd name="T23" fmla="*/ 255 h 696"/>
                  <a:gd name="T24" fmla="*/ 580 w 697"/>
                  <a:gd name="T25" fmla="*/ 258 h 696"/>
                  <a:gd name="T26" fmla="*/ 580 w 697"/>
                  <a:gd name="T27" fmla="*/ 0 h 696"/>
                  <a:gd name="T28" fmla="*/ 0 w 697"/>
                  <a:gd name="T29" fmla="*/ 0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97" h="696">
                    <a:moveTo>
                      <a:pt x="0" y="0"/>
                    </a:moveTo>
                    <a:cubicBezTo>
                      <a:pt x="0" y="223"/>
                      <a:pt x="0" y="223"/>
                      <a:pt x="0" y="223"/>
                    </a:cubicBezTo>
                    <a:cubicBezTo>
                      <a:pt x="0" y="223"/>
                      <a:pt x="0" y="223"/>
                      <a:pt x="0" y="223"/>
                    </a:cubicBezTo>
                    <a:cubicBezTo>
                      <a:pt x="69" y="223"/>
                      <a:pt x="125" y="279"/>
                      <a:pt x="125" y="348"/>
                    </a:cubicBezTo>
                    <a:cubicBezTo>
                      <a:pt x="125" y="417"/>
                      <a:pt x="69" y="473"/>
                      <a:pt x="0" y="473"/>
                    </a:cubicBezTo>
                    <a:cubicBezTo>
                      <a:pt x="0" y="473"/>
                      <a:pt x="0" y="473"/>
                      <a:pt x="0" y="473"/>
                    </a:cubicBezTo>
                    <a:cubicBezTo>
                      <a:pt x="0" y="696"/>
                      <a:pt x="0" y="696"/>
                      <a:pt x="0" y="696"/>
                    </a:cubicBezTo>
                    <a:cubicBezTo>
                      <a:pt x="580" y="696"/>
                      <a:pt x="580" y="696"/>
                      <a:pt x="580" y="696"/>
                    </a:cubicBezTo>
                    <a:cubicBezTo>
                      <a:pt x="580" y="438"/>
                      <a:pt x="580" y="438"/>
                      <a:pt x="580" y="438"/>
                    </a:cubicBezTo>
                    <a:cubicBezTo>
                      <a:pt x="587" y="440"/>
                      <a:pt x="595" y="441"/>
                      <a:pt x="604" y="441"/>
                    </a:cubicBezTo>
                    <a:cubicBezTo>
                      <a:pt x="655" y="441"/>
                      <a:pt x="697" y="400"/>
                      <a:pt x="697" y="348"/>
                    </a:cubicBezTo>
                    <a:cubicBezTo>
                      <a:pt x="697" y="296"/>
                      <a:pt x="655" y="255"/>
                      <a:pt x="604" y="255"/>
                    </a:cubicBezTo>
                    <a:cubicBezTo>
                      <a:pt x="595" y="255"/>
                      <a:pt x="587" y="256"/>
                      <a:pt x="580" y="258"/>
                    </a:cubicBezTo>
                    <a:cubicBezTo>
                      <a:pt x="580" y="0"/>
                      <a:pt x="580" y="0"/>
                      <a:pt x="58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xmlns:lc="http://schemas.openxmlformats.org/drawingml/2006/lockedCanvas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1500" dirty="0">
                  <a:latin typeface="Arial"/>
                  <a:cs typeface="Arial"/>
                </a:endParaRPr>
              </a:p>
            </p:txBody>
          </p:sp>
          <p:sp>
            <p:nvSpPr>
              <p:cNvPr id="33" name="TextBox 15">
                <a:extLst>
                  <a:ext uri="{FF2B5EF4-FFF2-40B4-BE49-F238E27FC236}">
                    <a16:creationId xmlns:a16="http://schemas.microsoft.com/office/drawing/2014/main" id="{1F16D46E-977C-7707-79A2-06FF0A003FC9}"/>
                  </a:ext>
                </a:extLst>
              </p:cNvPr>
              <p:cNvSpPr txBox="1"/>
              <p:nvPr/>
            </p:nvSpPr>
            <p:spPr>
              <a:xfrm flipV="1">
                <a:off x="1891430" y="5040605"/>
                <a:ext cx="697594" cy="646312"/>
              </a:xfrm>
              <a:prstGeom prst="rect">
                <a:avLst/>
              </a:prstGeom>
              <a:noFill/>
            </p:spPr>
            <p:txBody>
              <a:bodyPr wrap="none" lIns="68567" tIns="34283" rIns="68567" bIns="34283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2700" dirty="0">
                    <a:solidFill>
                      <a:schemeClr val="bg1"/>
                    </a:solidFill>
                    <a:latin typeface="Arial"/>
                    <a:cs typeface="Arial"/>
                  </a:rPr>
                  <a:t>04</a:t>
                </a:r>
                <a:endParaRPr lang="id-ID" sz="2700" dirty="0">
                  <a:solidFill>
                    <a:schemeClr val="bg1"/>
                  </a:solidFill>
                  <a:latin typeface="Arial"/>
                  <a:cs typeface="Arial"/>
                </a:endParaRPr>
              </a:p>
            </p:txBody>
          </p:sp>
        </p:grp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C31EA3E-32E7-EB1C-50D3-C7A2DE9A7AB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-262716" y="4407470"/>
              <a:ext cx="5324384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ash"/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itle 20">
              <a:extLst>
                <a:ext uri="{FF2B5EF4-FFF2-40B4-BE49-F238E27FC236}">
                  <a16:creationId xmlns:a16="http://schemas.microsoft.com/office/drawing/2014/main" id="{C15CEACA-5568-24C1-749D-F521A1A905E6}"/>
                </a:ext>
              </a:extLst>
            </p:cNvPr>
            <p:cNvSpPr txBox="1">
              <a:spLocks/>
            </p:cNvSpPr>
            <p:nvPr/>
          </p:nvSpPr>
          <p:spPr>
            <a:xfrm rot="16200000" flipH="1">
              <a:off x="-334249" y="4046460"/>
              <a:ext cx="5049706" cy="461645"/>
            </a:xfrm>
            <a:prstGeom prst="rect">
              <a:avLst/>
            </a:prstGeom>
          </p:spPr>
          <p:txBody>
            <a:bodyPr vert="horz" wrap="square" lIns="91420" tIns="45710" rIns="91420" bIns="45710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r>
                <a:rPr lang="pt-BR" sz="2400" b="1" dirty="0">
                  <a:solidFill>
                    <a:srgbClr val="00B05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CÔNG TÁC TÀI CHÍNH ĐẢNG</a:t>
              </a:r>
              <a:endParaRPr lang="en-US" sz="2400" b="1" dirty="0">
                <a:solidFill>
                  <a:srgbClr val="00B050"/>
                </a:solidFill>
                <a:latin typeface="UTM Avo" panose="02040603050506020204" pitchFamily="18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D6A058F-0DDB-594B-F5F4-D3AC4D3F3934}"/>
              </a:ext>
            </a:extLst>
          </p:cNvPr>
          <p:cNvSpPr/>
          <p:nvPr/>
        </p:nvSpPr>
        <p:spPr>
          <a:xfrm>
            <a:off x="0" y="129757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VĂN PHÒNG CẤP ỦY</a:t>
            </a:r>
          </a:p>
        </p:txBody>
      </p:sp>
      <p:sp>
        <p:nvSpPr>
          <p:cNvPr id="6" name="Title 20">
            <a:extLst>
              <a:ext uri="{FF2B5EF4-FFF2-40B4-BE49-F238E27FC236}">
                <a16:creationId xmlns:a16="http://schemas.microsoft.com/office/drawing/2014/main" id="{7D803D18-A133-7B8E-8787-FDA4DCA44B34}"/>
              </a:ext>
            </a:extLst>
          </p:cNvPr>
          <p:cNvSpPr txBox="1">
            <a:spLocks/>
          </p:cNvSpPr>
          <p:nvPr/>
        </p:nvSpPr>
        <p:spPr>
          <a:xfrm flipH="1">
            <a:off x="5374288" y="1477429"/>
            <a:ext cx="5499963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Quy chế tài chính/chi tiêu nội bộ</a:t>
            </a:r>
          </a:p>
        </p:txBody>
      </p:sp>
      <p:sp>
        <p:nvSpPr>
          <p:cNvPr id="7" name="Title 20">
            <a:extLst>
              <a:ext uri="{FF2B5EF4-FFF2-40B4-BE49-F238E27FC236}">
                <a16:creationId xmlns:a16="http://schemas.microsoft.com/office/drawing/2014/main" id="{47317509-B835-1CCE-40FB-08BC6D27169C}"/>
              </a:ext>
            </a:extLst>
          </p:cNvPr>
          <p:cNvSpPr txBox="1">
            <a:spLocks/>
          </p:cNvSpPr>
          <p:nvPr/>
        </p:nvSpPr>
        <p:spPr>
          <a:xfrm flipH="1">
            <a:off x="5465607" y="1941978"/>
            <a:ext cx="5200018" cy="830977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Không cập nhật/tương thích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Hết hiệu lực thi hành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Trách nhiệm và quyền hạn chưa rõ ràng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8" name="Title 20">
            <a:extLst>
              <a:ext uri="{FF2B5EF4-FFF2-40B4-BE49-F238E27FC236}">
                <a16:creationId xmlns:a16="http://schemas.microsoft.com/office/drawing/2014/main" id="{A2A7A029-B9A6-3DE0-FF14-ECBCB97C17E5}"/>
              </a:ext>
            </a:extLst>
          </p:cNvPr>
          <p:cNvSpPr txBox="1">
            <a:spLocks/>
          </p:cNvSpPr>
          <p:nvPr/>
        </p:nvSpPr>
        <p:spPr>
          <a:xfrm flipH="1">
            <a:off x="5490496" y="2734102"/>
            <a:ext cx="529949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Chứng từ thu chi, kế toán</a:t>
            </a:r>
          </a:p>
        </p:txBody>
      </p:sp>
      <p:sp>
        <p:nvSpPr>
          <p:cNvPr id="9" name="Title 20">
            <a:extLst>
              <a:ext uri="{FF2B5EF4-FFF2-40B4-BE49-F238E27FC236}">
                <a16:creationId xmlns:a16="http://schemas.microsoft.com/office/drawing/2014/main" id="{E04A6BB4-F2A1-10AA-4751-3B2F4D986C5B}"/>
              </a:ext>
            </a:extLst>
          </p:cNvPr>
          <p:cNvSpPr txBox="1">
            <a:spLocks/>
          </p:cNvSpPr>
          <p:nvPr/>
        </p:nvSpPr>
        <p:spPr>
          <a:xfrm flipH="1">
            <a:off x="5379140" y="3167208"/>
            <a:ext cx="5200018" cy="1815862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Không đầy đủ chữ ký và họ tên;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Duyệt chi vượt thẩm quyền;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Không đầy đủ hồ sơ: Tờ trình dự toàn/ Chương trình, Kế hoạch, Thông báo...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Chứng từ chi không có hóa đơn, kể cả hóa đơn bán lẻ..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Thực hiện không đúng mẫu quy định.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cs typeface="Lato" panose="020F0502020204030203" pitchFamily="34" charset="0"/>
            </a:endParaRPr>
          </a:p>
        </p:txBody>
      </p:sp>
      <p:sp>
        <p:nvSpPr>
          <p:cNvPr id="12" name="Title 20">
            <a:extLst>
              <a:ext uri="{FF2B5EF4-FFF2-40B4-BE49-F238E27FC236}">
                <a16:creationId xmlns:a16="http://schemas.microsoft.com/office/drawing/2014/main" id="{AE6E0BB9-2A7B-7610-830B-114374B70BB8}"/>
              </a:ext>
            </a:extLst>
          </p:cNvPr>
          <p:cNvSpPr txBox="1">
            <a:spLocks/>
          </p:cNvSpPr>
          <p:nvPr/>
        </p:nvSpPr>
        <p:spPr>
          <a:xfrm flipH="1">
            <a:off x="5474521" y="4913941"/>
            <a:ext cx="5299495" cy="461645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Chấp hành quy định về chi</a:t>
            </a:r>
          </a:p>
        </p:txBody>
      </p:sp>
      <p:sp>
        <p:nvSpPr>
          <p:cNvPr id="13" name="Title 20">
            <a:extLst>
              <a:ext uri="{FF2B5EF4-FFF2-40B4-BE49-F238E27FC236}">
                <a16:creationId xmlns:a16="http://schemas.microsoft.com/office/drawing/2014/main" id="{316AA191-3426-697A-BBF9-508B97E4ADD0}"/>
              </a:ext>
            </a:extLst>
          </p:cNvPr>
          <p:cNvSpPr txBox="1">
            <a:spLocks/>
          </p:cNvSpPr>
          <p:nvPr/>
        </p:nvSpPr>
        <p:spPr>
          <a:xfrm flipH="1">
            <a:off x="5374288" y="5302677"/>
            <a:ext cx="5200018" cy="1077198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Các phát sinh chưa có trong Quy chế.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Một số nội dung chi quyết toán không phù hợp với nguồn kinh phí.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pt-BR" sz="1600" b="1" dirty="0">
                <a:solidFill>
                  <a:srgbClr val="C00000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Lập dự toán không sát với thực tế.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C7CB450-0BDE-FF91-ACFB-A858EE15D9E0}"/>
              </a:ext>
            </a:extLst>
          </p:cNvPr>
          <p:cNvCxnSpPr>
            <a:cxnSpLocks/>
          </p:cNvCxnSpPr>
          <p:nvPr/>
        </p:nvCxnSpPr>
        <p:spPr>
          <a:xfrm>
            <a:off x="5234474" y="1572568"/>
            <a:ext cx="0" cy="44325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itle 20">
            <a:extLst>
              <a:ext uri="{FF2B5EF4-FFF2-40B4-BE49-F238E27FC236}">
                <a16:creationId xmlns:a16="http://schemas.microsoft.com/office/drawing/2014/main" id="{20677723-286C-BEDC-AFC9-18922C27EF86}"/>
              </a:ext>
            </a:extLst>
          </p:cNvPr>
          <p:cNvSpPr txBox="1">
            <a:spLocks/>
          </p:cNvSpPr>
          <p:nvPr/>
        </p:nvSpPr>
        <p:spPr>
          <a:xfrm flipH="1">
            <a:off x="3452432" y="2579135"/>
            <a:ext cx="1515225" cy="1077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RÀ SOÁT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ĐIỀU CHỈNH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QUY CHẾ 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HÀNG NĂM</a:t>
            </a:r>
          </a:p>
        </p:txBody>
      </p:sp>
      <p:sp>
        <p:nvSpPr>
          <p:cNvPr id="19" name="Title 20">
            <a:extLst>
              <a:ext uri="{FF2B5EF4-FFF2-40B4-BE49-F238E27FC236}">
                <a16:creationId xmlns:a16="http://schemas.microsoft.com/office/drawing/2014/main" id="{7F8831DF-FD4E-26E7-5FF9-1387846E9C17}"/>
              </a:ext>
            </a:extLst>
          </p:cNvPr>
          <p:cNvSpPr txBox="1">
            <a:spLocks/>
          </p:cNvSpPr>
          <p:nvPr/>
        </p:nvSpPr>
        <p:spPr>
          <a:xfrm flipH="1">
            <a:off x="3468252" y="4149074"/>
            <a:ext cx="1452599" cy="3385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TUÂN THỦ</a:t>
            </a:r>
          </a:p>
        </p:txBody>
      </p:sp>
      <p:sp>
        <p:nvSpPr>
          <p:cNvPr id="20" name="Title 20">
            <a:extLst>
              <a:ext uri="{FF2B5EF4-FFF2-40B4-BE49-F238E27FC236}">
                <a16:creationId xmlns:a16="http://schemas.microsoft.com/office/drawing/2014/main" id="{6CD57A96-982D-BB22-33B2-F879892EAC0F}"/>
              </a:ext>
            </a:extLst>
          </p:cNvPr>
          <p:cNvSpPr txBox="1">
            <a:spLocks/>
          </p:cNvSpPr>
          <p:nvPr/>
        </p:nvSpPr>
        <p:spPr>
          <a:xfrm flipH="1">
            <a:off x="3473214" y="4979706"/>
            <a:ext cx="1452601" cy="3385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KIỂM TRA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A03DCDE8-2C7E-51C5-1D89-F0062AEE7EDA}"/>
              </a:ext>
            </a:extLst>
          </p:cNvPr>
          <p:cNvSpPr txBox="1">
            <a:spLocks/>
          </p:cNvSpPr>
          <p:nvPr/>
        </p:nvSpPr>
        <p:spPr>
          <a:xfrm flipH="1">
            <a:off x="3427544" y="1748182"/>
            <a:ext cx="1515225" cy="3385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NHẬN THỨC</a:t>
            </a:r>
          </a:p>
        </p:txBody>
      </p:sp>
      <p:sp>
        <p:nvSpPr>
          <p:cNvPr id="22" name="Title 20">
            <a:extLst>
              <a:ext uri="{FF2B5EF4-FFF2-40B4-BE49-F238E27FC236}">
                <a16:creationId xmlns:a16="http://schemas.microsoft.com/office/drawing/2014/main" id="{4614968D-BA04-3CC4-5C2E-3E44363C732E}"/>
              </a:ext>
            </a:extLst>
          </p:cNvPr>
          <p:cNvSpPr txBox="1">
            <a:spLocks/>
          </p:cNvSpPr>
          <p:nvPr/>
        </p:nvSpPr>
        <p:spPr>
          <a:xfrm flipH="1">
            <a:off x="3494355" y="5810339"/>
            <a:ext cx="1452601" cy="3385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NGHIỆP VỤ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EF0EE77-046B-4572-FCA8-1AE47E9C7E44}"/>
              </a:ext>
            </a:extLst>
          </p:cNvPr>
          <p:cNvCxnSpPr>
            <a:cxnSpLocks/>
          </p:cNvCxnSpPr>
          <p:nvPr/>
        </p:nvCxnSpPr>
        <p:spPr>
          <a:xfrm>
            <a:off x="3138196" y="1600264"/>
            <a:ext cx="0" cy="44325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" name="Title 20">
            <a:extLst>
              <a:ext uri="{FF2B5EF4-FFF2-40B4-BE49-F238E27FC236}">
                <a16:creationId xmlns:a16="http://schemas.microsoft.com/office/drawing/2014/main" id="{7ADCE442-AA57-6D8E-7742-62D7FA38609C}"/>
              </a:ext>
            </a:extLst>
          </p:cNvPr>
          <p:cNvSpPr txBox="1">
            <a:spLocks/>
          </p:cNvSpPr>
          <p:nvPr/>
        </p:nvSpPr>
        <p:spPr>
          <a:xfrm flipH="1">
            <a:off x="702677" y="1600264"/>
            <a:ext cx="2215388" cy="8309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CHI THỰC HIỆN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SẮP XẾP, SỐ HÓA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HỒ SƠ LƯU TRỮ</a:t>
            </a:r>
          </a:p>
        </p:txBody>
      </p:sp>
      <p:sp>
        <p:nvSpPr>
          <p:cNvPr id="26" name="Title 20">
            <a:extLst>
              <a:ext uri="{FF2B5EF4-FFF2-40B4-BE49-F238E27FC236}">
                <a16:creationId xmlns:a16="http://schemas.microsoft.com/office/drawing/2014/main" id="{F596F2D5-9924-B150-879E-A2271A4792B4}"/>
              </a:ext>
            </a:extLst>
          </p:cNvPr>
          <p:cNvSpPr txBox="1">
            <a:spLocks/>
          </p:cNvSpPr>
          <p:nvPr/>
        </p:nvSpPr>
        <p:spPr>
          <a:xfrm flipH="1">
            <a:off x="692093" y="2580954"/>
            <a:ext cx="2215389" cy="107719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BIÊN SOẠN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CÁC CÔNG TRÌNH, ẤN PHẨM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LỊCH SỬ ĐẢNG</a:t>
            </a:r>
          </a:p>
        </p:txBody>
      </p:sp>
      <p:sp>
        <p:nvSpPr>
          <p:cNvPr id="48" name="Title 20">
            <a:extLst>
              <a:ext uri="{FF2B5EF4-FFF2-40B4-BE49-F238E27FC236}">
                <a16:creationId xmlns:a16="http://schemas.microsoft.com/office/drawing/2014/main" id="{6FEB9314-155A-15E2-32D5-7227C69FFE4A}"/>
              </a:ext>
            </a:extLst>
          </p:cNvPr>
          <p:cNvSpPr txBox="1">
            <a:spLocks/>
          </p:cNvSpPr>
          <p:nvPr/>
        </p:nvSpPr>
        <p:spPr>
          <a:xfrm flipH="1">
            <a:off x="676117" y="3820707"/>
            <a:ext cx="2235034" cy="8309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CHI MỘT SỐ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HOẠT ĐỘNG 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ĐẶC BIỆT</a:t>
            </a:r>
          </a:p>
        </p:txBody>
      </p:sp>
      <p:sp>
        <p:nvSpPr>
          <p:cNvPr id="49" name="Title 20">
            <a:extLst>
              <a:ext uri="{FF2B5EF4-FFF2-40B4-BE49-F238E27FC236}">
                <a16:creationId xmlns:a16="http://schemas.microsoft.com/office/drawing/2014/main" id="{10C25E5C-0278-A4BE-3FEE-434B218240DA}"/>
              </a:ext>
            </a:extLst>
          </p:cNvPr>
          <p:cNvSpPr txBox="1">
            <a:spLocks/>
          </p:cNvSpPr>
          <p:nvPr/>
        </p:nvSpPr>
        <p:spPr>
          <a:xfrm flipH="1">
            <a:off x="667203" y="4817336"/>
            <a:ext cx="2240279" cy="83097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CHI THỰC HIỆN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 CHỈ THỊ 05/</a:t>
            </a:r>
          </a:p>
          <a:p>
            <a:r>
              <a:rPr lang="en-US" sz="16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 KẾT LUẬN 01</a:t>
            </a:r>
          </a:p>
        </p:txBody>
      </p:sp>
    </p:spTree>
    <p:extLst>
      <p:ext uri="{BB962C8B-B14F-4D97-AF65-F5344CB8AC3E}">
        <p14:creationId xmlns:p14="http://schemas.microsoft.com/office/powerpoint/2010/main" val="25565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398A38-E3DE-167A-C799-FC20F1B1F588}"/>
              </a:ext>
            </a:extLst>
          </p:cNvPr>
          <p:cNvGrpSpPr/>
          <p:nvPr/>
        </p:nvGrpSpPr>
        <p:grpSpPr>
          <a:xfrm rot="10800000">
            <a:off x="604762" y="890805"/>
            <a:ext cx="6985727" cy="4215168"/>
            <a:chOff x="-3358815" y="1036546"/>
            <a:chExt cx="6985727" cy="421516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17BAC25-D8BE-47EB-91C2-E5B3ED01760B}"/>
                </a:ext>
              </a:extLst>
            </p:cNvPr>
            <p:cNvGrpSpPr/>
            <p:nvPr/>
          </p:nvGrpSpPr>
          <p:grpSpPr>
            <a:xfrm rot="10800000">
              <a:off x="658823" y="1036546"/>
              <a:ext cx="642828" cy="4215168"/>
              <a:chOff x="728772" y="645597"/>
              <a:chExt cx="858935" cy="5075087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43FF6C4-A065-4D6C-8504-14EB1F266C58}"/>
                  </a:ext>
                </a:extLst>
              </p:cNvPr>
              <p:cNvGrpSpPr/>
              <p:nvPr/>
            </p:nvGrpSpPr>
            <p:grpSpPr>
              <a:xfrm rot="10800000" flipH="1">
                <a:off x="728774" y="5127594"/>
                <a:ext cx="858932" cy="593090"/>
                <a:chOff x="1668086" y="1131990"/>
                <a:chExt cx="1145243" cy="790786"/>
              </a:xfrm>
            </p:grpSpPr>
            <p:sp>
              <p:nvSpPr>
                <p:cNvPr id="40" name="Freeform 27">
                  <a:extLst>
                    <a:ext uri="{FF2B5EF4-FFF2-40B4-BE49-F238E27FC236}">
                      <a16:creationId xmlns:a16="http://schemas.microsoft.com/office/drawing/2014/main" id="{268CB3D6-BFE5-C27D-858A-99BD7726B8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845315" y="954761"/>
                  <a:ext cx="790786" cy="1145243"/>
                </a:xfrm>
                <a:custGeom>
                  <a:avLst/>
                  <a:gdLst>
                    <a:gd name="T0" fmla="*/ 0 w 482"/>
                    <a:gd name="T1" fmla="*/ 0 h 696"/>
                    <a:gd name="T2" fmla="*/ 0 w 482"/>
                    <a:gd name="T3" fmla="*/ 223 h 696"/>
                    <a:gd name="T4" fmla="*/ 0 w 482"/>
                    <a:gd name="T5" fmla="*/ 223 h 696"/>
                    <a:gd name="T6" fmla="*/ 125 w 482"/>
                    <a:gd name="T7" fmla="*/ 348 h 696"/>
                    <a:gd name="T8" fmla="*/ 0 w 482"/>
                    <a:gd name="T9" fmla="*/ 473 h 696"/>
                    <a:gd name="T10" fmla="*/ 0 w 482"/>
                    <a:gd name="T11" fmla="*/ 473 h 696"/>
                    <a:gd name="T12" fmla="*/ 0 w 482"/>
                    <a:gd name="T13" fmla="*/ 696 h 696"/>
                    <a:gd name="T14" fmla="*/ 388 w 482"/>
                    <a:gd name="T15" fmla="*/ 441 h 696"/>
                    <a:gd name="T16" fmla="*/ 482 w 482"/>
                    <a:gd name="T17" fmla="*/ 348 h 696"/>
                    <a:gd name="T18" fmla="*/ 388 w 482"/>
                    <a:gd name="T19" fmla="*/ 255 h 696"/>
                    <a:gd name="T20" fmla="*/ 0 w 482"/>
                    <a:gd name="T21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82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0" y="696"/>
                        <a:pt x="380" y="441"/>
                        <a:pt x="388" y="441"/>
                      </a:cubicBezTo>
                      <a:cubicBezTo>
                        <a:pt x="440" y="441"/>
                        <a:pt x="482" y="400"/>
                        <a:pt x="482" y="348"/>
                      </a:cubicBezTo>
                      <a:cubicBezTo>
                        <a:pt x="482" y="296"/>
                        <a:pt x="440" y="255"/>
                        <a:pt x="388" y="255"/>
                      </a:cubicBezTo>
                      <a:cubicBezTo>
                        <a:pt x="380" y="255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FDDC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350">
                    <a:latin typeface="Arial"/>
                    <a:cs typeface="Arial"/>
                  </a:endParaRPr>
                </a:p>
              </p:txBody>
            </p:sp>
            <p:sp>
              <p:nvSpPr>
                <p:cNvPr id="41" name="Freeform 28">
                  <a:extLst>
                    <a:ext uri="{FF2B5EF4-FFF2-40B4-BE49-F238E27FC236}">
                      <a16:creationId xmlns:a16="http://schemas.microsoft.com/office/drawing/2014/main" id="{B35D9518-62E4-359A-6C2C-F551593700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2135239" y="1083831"/>
                  <a:ext cx="209977" cy="306297"/>
                </a:xfrm>
                <a:custGeom>
                  <a:avLst/>
                  <a:gdLst>
                    <a:gd name="T0" fmla="*/ 34 w 128"/>
                    <a:gd name="T1" fmla="*/ 186 h 186"/>
                    <a:gd name="T2" fmla="*/ 128 w 128"/>
                    <a:gd name="T3" fmla="*/ 93 h 186"/>
                    <a:gd name="T4" fmla="*/ 34 w 128"/>
                    <a:gd name="T5" fmla="*/ 0 h 186"/>
                    <a:gd name="T6" fmla="*/ 0 w 128"/>
                    <a:gd name="T7" fmla="*/ 93 h 186"/>
                    <a:gd name="T8" fmla="*/ 34 w 128"/>
                    <a:gd name="T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186">
                      <a:moveTo>
                        <a:pt x="34" y="186"/>
                      </a:moveTo>
                      <a:cubicBezTo>
                        <a:pt x="86" y="186"/>
                        <a:pt x="128" y="145"/>
                        <a:pt x="128" y="93"/>
                      </a:cubicBezTo>
                      <a:cubicBezTo>
                        <a:pt x="128" y="41"/>
                        <a:pt x="86" y="0"/>
                        <a:pt x="34" y="0"/>
                      </a:cubicBezTo>
                      <a:cubicBezTo>
                        <a:pt x="30" y="0"/>
                        <a:pt x="0" y="46"/>
                        <a:pt x="0" y="93"/>
                      </a:cubicBezTo>
                      <a:cubicBezTo>
                        <a:pt x="0" y="140"/>
                        <a:pt x="30" y="186"/>
                        <a:pt x="34" y="186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350"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16C2F270-18FB-A9EE-E881-86D6890649FF}"/>
                  </a:ext>
                </a:extLst>
              </p:cNvPr>
              <p:cNvGrpSpPr/>
              <p:nvPr/>
            </p:nvGrpSpPr>
            <p:grpSpPr>
              <a:xfrm rot="10800000" flipH="1">
                <a:off x="728775" y="4384967"/>
                <a:ext cx="858932" cy="857489"/>
                <a:chOff x="1668088" y="1769628"/>
                <a:chExt cx="1145243" cy="1143317"/>
              </a:xfrm>
            </p:grpSpPr>
            <p:sp>
              <p:nvSpPr>
                <p:cNvPr id="38" name="Freeform 26">
                  <a:extLst>
                    <a:ext uri="{FF2B5EF4-FFF2-40B4-BE49-F238E27FC236}">
                      <a16:creationId xmlns:a16="http://schemas.microsoft.com/office/drawing/2014/main" id="{5127AF98-9C42-B234-D26B-2FF7A75801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051" y="1768665"/>
                  <a:ext cx="1143317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79 w 697"/>
                    <a:gd name="T15" fmla="*/ 696 h 696"/>
                    <a:gd name="T16" fmla="*/ 579 w 697"/>
                    <a:gd name="T17" fmla="*/ 438 h 696"/>
                    <a:gd name="T18" fmla="*/ 603 w 697"/>
                    <a:gd name="T19" fmla="*/ 441 h 696"/>
                    <a:gd name="T20" fmla="*/ 697 w 697"/>
                    <a:gd name="T21" fmla="*/ 348 h 696"/>
                    <a:gd name="T22" fmla="*/ 603 w 697"/>
                    <a:gd name="T23" fmla="*/ 255 h 696"/>
                    <a:gd name="T24" fmla="*/ 579 w 697"/>
                    <a:gd name="T25" fmla="*/ 258 h 696"/>
                    <a:gd name="T26" fmla="*/ 579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79" y="696"/>
                        <a:pt x="579" y="696"/>
                        <a:pt x="579" y="696"/>
                      </a:cubicBezTo>
                      <a:cubicBezTo>
                        <a:pt x="579" y="438"/>
                        <a:pt x="579" y="438"/>
                        <a:pt x="579" y="438"/>
                      </a:cubicBezTo>
                      <a:cubicBezTo>
                        <a:pt x="587" y="440"/>
                        <a:pt x="595" y="441"/>
                        <a:pt x="603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3" y="255"/>
                      </a:cubicBezTo>
                      <a:cubicBezTo>
                        <a:pt x="595" y="255"/>
                        <a:pt x="587" y="256"/>
                        <a:pt x="579" y="258"/>
                      </a:cubicBezTo>
                      <a:cubicBezTo>
                        <a:pt x="579" y="0"/>
                        <a:pt x="579" y="0"/>
                        <a:pt x="579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>
                    <a:latin typeface="Arial"/>
                    <a:cs typeface="Arial"/>
                  </a:endParaRPr>
                </a:p>
              </p:txBody>
            </p:sp>
            <p:sp>
              <p:nvSpPr>
                <p:cNvPr id="39" name="TextBox 6">
                  <a:extLst>
                    <a:ext uri="{FF2B5EF4-FFF2-40B4-BE49-F238E27FC236}">
                      <a16:creationId xmlns:a16="http://schemas.microsoft.com/office/drawing/2014/main" id="{54B4F04B-DDC4-CF01-E2A0-7F12EA5FEE73}"/>
                    </a:ext>
                  </a:extLst>
                </p:cNvPr>
                <p:cNvSpPr txBox="1"/>
                <p:nvPr/>
              </p:nvSpPr>
              <p:spPr>
                <a:xfrm flipV="1">
                  <a:off x="1891428" y="2046501"/>
                  <a:ext cx="697594" cy="646312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01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D8D9EBE0-9844-A1DA-2A22-9D2E5297BDEF}"/>
                  </a:ext>
                </a:extLst>
              </p:cNvPr>
              <p:cNvGrpSpPr/>
              <p:nvPr/>
            </p:nvGrpSpPr>
            <p:grpSpPr>
              <a:xfrm rot="10800000" flipH="1">
                <a:off x="728775" y="3637283"/>
                <a:ext cx="858932" cy="857489"/>
                <a:chOff x="1668088" y="2766539"/>
                <a:chExt cx="1145243" cy="1143317"/>
              </a:xfrm>
            </p:grpSpPr>
            <p:sp>
              <p:nvSpPr>
                <p:cNvPr id="36" name="Freeform 25">
                  <a:extLst>
                    <a:ext uri="{FF2B5EF4-FFF2-40B4-BE49-F238E27FC236}">
                      <a16:creationId xmlns:a16="http://schemas.microsoft.com/office/drawing/2014/main" id="{1C48C3EE-719A-44A3-D494-D4AD8B226E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051" y="2765576"/>
                  <a:ext cx="1143317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79 w 697"/>
                    <a:gd name="T15" fmla="*/ 696 h 696"/>
                    <a:gd name="T16" fmla="*/ 579 w 697"/>
                    <a:gd name="T17" fmla="*/ 438 h 696"/>
                    <a:gd name="T18" fmla="*/ 603 w 697"/>
                    <a:gd name="T19" fmla="*/ 441 h 696"/>
                    <a:gd name="T20" fmla="*/ 697 w 697"/>
                    <a:gd name="T21" fmla="*/ 348 h 696"/>
                    <a:gd name="T22" fmla="*/ 603 w 697"/>
                    <a:gd name="T23" fmla="*/ 255 h 696"/>
                    <a:gd name="T24" fmla="*/ 579 w 697"/>
                    <a:gd name="T25" fmla="*/ 258 h 696"/>
                    <a:gd name="T26" fmla="*/ 579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79" y="696"/>
                        <a:pt x="579" y="696"/>
                        <a:pt x="579" y="696"/>
                      </a:cubicBezTo>
                      <a:cubicBezTo>
                        <a:pt x="579" y="438"/>
                        <a:pt x="579" y="438"/>
                        <a:pt x="579" y="438"/>
                      </a:cubicBezTo>
                      <a:cubicBezTo>
                        <a:pt x="587" y="440"/>
                        <a:pt x="595" y="441"/>
                        <a:pt x="603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3" y="255"/>
                      </a:cubicBezTo>
                      <a:cubicBezTo>
                        <a:pt x="595" y="255"/>
                        <a:pt x="587" y="256"/>
                        <a:pt x="579" y="258"/>
                      </a:cubicBezTo>
                      <a:cubicBezTo>
                        <a:pt x="579" y="0"/>
                        <a:pt x="579" y="0"/>
                        <a:pt x="579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>
                    <a:latin typeface="Arial"/>
                    <a:cs typeface="Arial"/>
                  </a:endParaRPr>
                </a:p>
              </p:txBody>
            </p:sp>
            <p:sp>
              <p:nvSpPr>
                <p:cNvPr id="37" name="TextBox 9">
                  <a:extLst>
                    <a:ext uri="{FF2B5EF4-FFF2-40B4-BE49-F238E27FC236}">
                      <a16:creationId xmlns:a16="http://schemas.microsoft.com/office/drawing/2014/main" id="{4F827FB0-853E-5380-8821-740B6EF3AE17}"/>
                    </a:ext>
                  </a:extLst>
                </p:cNvPr>
                <p:cNvSpPr txBox="1"/>
                <p:nvPr/>
              </p:nvSpPr>
              <p:spPr>
                <a:xfrm flipV="1">
                  <a:off x="1891430" y="3045820"/>
                  <a:ext cx="697594" cy="646312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02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D58C38F6-B629-BE91-A8CF-AB3C3EF7C2C1}"/>
                  </a:ext>
                </a:extLst>
              </p:cNvPr>
              <p:cNvGrpSpPr/>
              <p:nvPr/>
            </p:nvGrpSpPr>
            <p:grpSpPr>
              <a:xfrm rot="10800000" flipH="1">
                <a:off x="728774" y="2889599"/>
                <a:ext cx="858932" cy="856766"/>
                <a:chOff x="1668087" y="3764413"/>
                <a:chExt cx="1145243" cy="1142354"/>
              </a:xfrm>
            </p:grpSpPr>
            <p:sp>
              <p:nvSpPr>
                <p:cNvPr id="34" name="Freeform 24">
                  <a:extLst>
                    <a:ext uri="{FF2B5EF4-FFF2-40B4-BE49-F238E27FC236}">
                      <a16:creationId xmlns:a16="http://schemas.microsoft.com/office/drawing/2014/main" id="{CBB8C64C-7B27-A3F7-CA4B-9B0BD56950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532" y="3762968"/>
                  <a:ext cx="1142354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80 w 697"/>
                    <a:gd name="T15" fmla="*/ 696 h 696"/>
                    <a:gd name="T16" fmla="*/ 580 w 697"/>
                    <a:gd name="T17" fmla="*/ 438 h 696"/>
                    <a:gd name="T18" fmla="*/ 604 w 697"/>
                    <a:gd name="T19" fmla="*/ 441 h 696"/>
                    <a:gd name="T20" fmla="*/ 697 w 697"/>
                    <a:gd name="T21" fmla="*/ 348 h 696"/>
                    <a:gd name="T22" fmla="*/ 604 w 697"/>
                    <a:gd name="T23" fmla="*/ 255 h 696"/>
                    <a:gd name="T24" fmla="*/ 580 w 697"/>
                    <a:gd name="T25" fmla="*/ 258 h 696"/>
                    <a:gd name="T26" fmla="*/ 580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80" y="696"/>
                        <a:pt x="580" y="696"/>
                        <a:pt x="580" y="696"/>
                      </a:cubicBezTo>
                      <a:cubicBezTo>
                        <a:pt x="580" y="438"/>
                        <a:pt x="580" y="438"/>
                        <a:pt x="580" y="438"/>
                      </a:cubicBezTo>
                      <a:cubicBezTo>
                        <a:pt x="587" y="440"/>
                        <a:pt x="595" y="441"/>
                        <a:pt x="604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4" y="255"/>
                      </a:cubicBezTo>
                      <a:cubicBezTo>
                        <a:pt x="595" y="255"/>
                        <a:pt x="587" y="256"/>
                        <a:pt x="580" y="258"/>
                      </a:cubicBezTo>
                      <a:cubicBezTo>
                        <a:pt x="580" y="0"/>
                        <a:pt x="580" y="0"/>
                        <a:pt x="58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B2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>
                    <a:latin typeface="Arial"/>
                    <a:cs typeface="Arial"/>
                  </a:endParaRPr>
                </a:p>
              </p:txBody>
            </p:sp>
            <p:sp>
              <p:nvSpPr>
                <p:cNvPr id="35" name="TextBox 12">
                  <a:extLst>
                    <a:ext uri="{FF2B5EF4-FFF2-40B4-BE49-F238E27FC236}">
                      <a16:creationId xmlns:a16="http://schemas.microsoft.com/office/drawing/2014/main" id="{D24314F3-1801-7B3F-3D62-73065C228F99}"/>
                    </a:ext>
                  </a:extLst>
                </p:cNvPr>
                <p:cNvSpPr txBox="1"/>
                <p:nvPr/>
              </p:nvSpPr>
              <p:spPr>
                <a:xfrm flipV="1">
                  <a:off x="1891431" y="4043213"/>
                  <a:ext cx="697594" cy="646312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03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10F22F94-9A91-D58B-9B87-7D566DB517D5}"/>
                  </a:ext>
                </a:extLst>
              </p:cNvPr>
              <p:cNvGrpSpPr/>
              <p:nvPr/>
            </p:nvGrpSpPr>
            <p:grpSpPr>
              <a:xfrm rot="10800000" flipH="1">
                <a:off x="728775" y="2141193"/>
                <a:ext cx="858932" cy="857489"/>
                <a:chOff x="1668088" y="4761324"/>
                <a:chExt cx="1145243" cy="1143317"/>
              </a:xfrm>
            </p:grpSpPr>
            <p:sp>
              <p:nvSpPr>
                <p:cNvPr id="32" name="Freeform 23">
                  <a:extLst>
                    <a:ext uri="{FF2B5EF4-FFF2-40B4-BE49-F238E27FC236}">
                      <a16:creationId xmlns:a16="http://schemas.microsoft.com/office/drawing/2014/main" id="{0E3CC99E-F297-1ABF-5F48-38A55BF464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051" y="4760361"/>
                  <a:ext cx="1143317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80 w 697"/>
                    <a:gd name="T15" fmla="*/ 696 h 696"/>
                    <a:gd name="T16" fmla="*/ 580 w 697"/>
                    <a:gd name="T17" fmla="*/ 438 h 696"/>
                    <a:gd name="T18" fmla="*/ 604 w 697"/>
                    <a:gd name="T19" fmla="*/ 441 h 696"/>
                    <a:gd name="T20" fmla="*/ 697 w 697"/>
                    <a:gd name="T21" fmla="*/ 348 h 696"/>
                    <a:gd name="T22" fmla="*/ 604 w 697"/>
                    <a:gd name="T23" fmla="*/ 255 h 696"/>
                    <a:gd name="T24" fmla="*/ 580 w 697"/>
                    <a:gd name="T25" fmla="*/ 258 h 696"/>
                    <a:gd name="T26" fmla="*/ 580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80" y="696"/>
                        <a:pt x="580" y="696"/>
                        <a:pt x="580" y="696"/>
                      </a:cubicBezTo>
                      <a:cubicBezTo>
                        <a:pt x="580" y="438"/>
                        <a:pt x="580" y="438"/>
                        <a:pt x="580" y="438"/>
                      </a:cubicBezTo>
                      <a:cubicBezTo>
                        <a:pt x="587" y="440"/>
                        <a:pt x="595" y="441"/>
                        <a:pt x="604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4" y="255"/>
                      </a:cubicBezTo>
                      <a:cubicBezTo>
                        <a:pt x="595" y="255"/>
                        <a:pt x="587" y="256"/>
                        <a:pt x="580" y="258"/>
                      </a:cubicBezTo>
                      <a:cubicBezTo>
                        <a:pt x="580" y="0"/>
                        <a:pt x="580" y="0"/>
                        <a:pt x="58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 dirty="0">
                    <a:latin typeface="Arial"/>
                    <a:cs typeface="Arial"/>
                  </a:endParaRPr>
                </a:p>
              </p:txBody>
            </p:sp>
            <p:sp>
              <p:nvSpPr>
                <p:cNvPr id="33" name="TextBox 15">
                  <a:extLst>
                    <a:ext uri="{FF2B5EF4-FFF2-40B4-BE49-F238E27FC236}">
                      <a16:creationId xmlns:a16="http://schemas.microsoft.com/office/drawing/2014/main" id="{1F16D46E-977C-7707-79A2-06FF0A003FC9}"/>
                    </a:ext>
                  </a:extLst>
                </p:cNvPr>
                <p:cNvSpPr txBox="1"/>
                <p:nvPr/>
              </p:nvSpPr>
              <p:spPr>
                <a:xfrm flipV="1">
                  <a:off x="1891430" y="5040605"/>
                  <a:ext cx="697594" cy="646312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04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FE3DC7DC-C91B-9268-5115-3AE686F36264}"/>
                  </a:ext>
                </a:extLst>
              </p:cNvPr>
              <p:cNvGrpSpPr/>
              <p:nvPr/>
            </p:nvGrpSpPr>
            <p:grpSpPr>
              <a:xfrm rot="10800000" flipH="1">
                <a:off x="728773" y="1393281"/>
                <a:ext cx="858932" cy="857489"/>
                <a:chOff x="1668088" y="2766539"/>
                <a:chExt cx="1145243" cy="1143317"/>
              </a:xfrm>
            </p:grpSpPr>
            <p:sp>
              <p:nvSpPr>
                <p:cNvPr id="43" name="Freeform 25">
                  <a:extLst>
                    <a:ext uri="{FF2B5EF4-FFF2-40B4-BE49-F238E27FC236}">
                      <a16:creationId xmlns:a16="http://schemas.microsoft.com/office/drawing/2014/main" id="{E3E486C6-F255-D3FD-F31E-D6C3B69A74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051" y="2765576"/>
                  <a:ext cx="1143317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79 w 697"/>
                    <a:gd name="T15" fmla="*/ 696 h 696"/>
                    <a:gd name="T16" fmla="*/ 579 w 697"/>
                    <a:gd name="T17" fmla="*/ 438 h 696"/>
                    <a:gd name="T18" fmla="*/ 603 w 697"/>
                    <a:gd name="T19" fmla="*/ 441 h 696"/>
                    <a:gd name="T20" fmla="*/ 697 w 697"/>
                    <a:gd name="T21" fmla="*/ 348 h 696"/>
                    <a:gd name="T22" fmla="*/ 603 w 697"/>
                    <a:gd name="T23" fmla="*/ 255 h 696"/>
                    <a:gd name="T24" fmla="*/ 579 w 697"/>
                    <a:gd name="T25" fmla="*/ 258 h 696"/>
                    <a:gd name="T26" fmla="*/ 579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79" y="696"/>
                        <a:pt x="579" y="696"/>
                        <a:pt x="579" y="696"/>
                      </a:cubicBezTo>
                      <a:cubicBezTo>
                        <a:pt x="579" y="438"/>
                        <a:pt x="579" y="438"/>
                        <a:pt x="579" y="438"/>
                      </a:cubicBezTo>
                      <a:cubicBezTo>
                        <a:pt x="587" y="440"/>
                        <a:pt x="595" y="441"/>
                        <a:pt x="603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3" y="255"/>
                      </a:cubicBezTo>
                      <a:cubicBezTo>
                        <a:pt x="595" y="255"/>
                        <a:pt x="587" y="256"/>
                        <a:pt x="579" y="258"/>
                      </a:cubicBezTo>
                      <a:cubicBezTo>
                        <a:pt x="579" y="0"/>
                        <a:pt x="579" y="0"/>
                        <a:pt x="579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4A0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>
                    <a:latin typeface="Arial"/>
                    <a:cs typeface="Arial"/>
                  </a:endParaRPr>
                </a:p>
              </p:txBody>
            </p:sp>
            <p:sp>
              <p:nvSpPr>
                <p:cNvPr id="44" name="TextBox 9">
                  <a:extLst>
                    <a:ext uri="{FF2B5EF4-FFF2-40B4-BE49-F238E27FC236}">
                      <a16:creationId xmlns:a16="http://schemas.microsoft.com/office/drawing/2014/main" id="{5D5C0B61-F924-B1C5-1DCE-2408E34B0F51}"/>
                    </a:ext>
                  </a:extLst>
                </p:cNvPr>
                <p:cNvSpPr txBox="1"/>
                <p:nvPr/>
              </p:nvSpPr>
              <p:spPr>
                <a:xfrm flipV="1">
                  <a:off x="1891430" y="3045820"/>
                  <a:ext cx="697594" cy="646311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05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4A065700-B7D5-7AB3-0B55-218BD8887982}"/>
                  </a:ext>
                </a:extLst>
              </p:cNvPr>
              <p:cNvGrpSpPr/>
              <p:nvPr/>
            </p:nvGrpSpPr>
            <p:grpSpPr>
              <a:xfrm rot="10800000" flipH="1">
                <a:off x="728772" y="645597"/>
                <a:ext cx="858932" cy="856766"/>
                <a:chOff x="1668087" y="3764413"/>
                <a:chExt cx="1145243" cy="1142354"/>
              </a:xfrm>
            </p:grpSpPr>
            <p:sp>
              <p:nvSpPr>
                <p:cNvPr id="46" name="Freeform 24">
                  <a:extLst>
                    <a:ext uri="{FF2B5EF4-FFF2-40B4-BE49-F238E27FC236}">
                      <a16:creationId xmlns:a16="http://schemas.microsoft.com/office/drawing/2014/main" id="{F3483C15-2CCA-E270-41AA-89744A0BD3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>
                  <a:off x="1669532" y="3762968"/>
                  <a:ext cx="1142354" cy="1145243"/>
                </a:xfrm>
                <a:custGeom>
                  <a:avLst/>
                  <a:gdLst>
                    <a:gd name="T0" fmla="*/ 0 w 697"/>
                    <a:gd name="T1" fmla="*/ 0 h 696"/>
                    <a:gd name="T2" fmla="*/ 0 w 697"/>
                    <a:gd name="T3" fmla="*/ 223 h 696"/>
                    <a:gd name="T4" fmla="*/ 0 w 697"/>
                    <a:gd name="T5" fmla="*/ 223 h 696"/>
                    <a:gd name="T6" fmla="*/ 125 w 697"/>
                    <a:gd name="T7" fmla="*/ 348 h 696"/>
                    <a:gd name="T8" fmla="*/ 0 w 697"/>
                    <a:gd name="T9" fmla="*/ 473 h 696"/>
                    <a:gd name="T10" fmla="*/ 0 w 697"/>
                    <a:gd name="T11" fmla="*/ 473 h 696"/>
                    <a:gd name="T12" fmla="*/ 0 w 697"/>
                    <a:gd name="T13" fmla="*/ 696 h 696"/>
                    <a:gd name="T14" fmla="*/ 580 w 697"/>
                    <a:gd name="T15" fmla="*/ 696 h 696"/>
                    <a:gd name="T16" fmla="*/ 580 w 697"/>
                    <a:gd name="T17" fmla="*/ 438 h 696"/>
                    <a:gd name="T18" fmla="*/ 604 w 697"/>
                    <a:gd name="T19" fmla="*/ 441 h 696"/>
                    <a:gd name="T20" fmla="*/ 697 w 697"/>
                    <a:gd name="T21" fmla="*/ 348 h 696"/>
                    <a:gd name="T22" fmla="*/ 604 w 697"/>
                    <a:gd name="T23" fmla="*/ 255 h 696"/>
                    <a:gd name="T24" fmla="*/ 580 w 697"/>
                    <a:gd name="T25" fmla="*/ 258 h 696"/>
                    <a:gd name="T26" fmla="*/ 580 w 697"/>
                    <a:gd name="T27" fmla="*/ 0 h 696"/>
                    <a:gd name="T28" fmla="*/ 0 w 697"/>
                    <a:gd name="T29" fmla="*/ 0 h 6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97" h="696">
                      <a:moveTo>
                        <a:pt x="0" y="0"/>
                      </a:move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0" y="223"/>
                        <a:pt x="0" y="223"/>
                        <a:pt x="0" y="223"/>
                      </a:cubicBezTo>
                      <a:cubicBezTo>
                        <a:pt x="69" y="223"/>
                        <a:pt x="125" y="279"/>
                        <a:pt x="125" y="348"/>
                      </a:cubicBezTo>
                      <a:cubicBezTo>
                        <a:pt x="125" y="417"/>
                        <a:pt x="69" y="473"/>
                        <a:pt x="0" y="473"/>
                      </a:cubicBezTo>
                      <a:cubicBezTo>
                        <a:pt x="0" y="473"/>
                        <a:pt x="0" y="473"/>
                        <a:pt x="0" y="473"/>
                      </a:cubicBezTo>
                      <a:cubicBezTo>
                        <a:pt x="0" y="696"/>
                        <a:pt x="0" y="696"/>
                        <a:pt x="0" y="696"/>
                      </a:cubicBezTo>
                      <a:cubicBezTo>
                        <a:pt x="580" y="696"/>
                        <a:pt x="580" y="696"/>
                        <a:pt x="580" y="696"/>
                      </a:cubicBezTo>
                      <a:cubicBezTo>
                        <a:pt x="580" y="438"/>
                        <a:pt x="580" y="438"/>
                        <a:pt x="580" y="438"/>
                      </a:cubicBezTo>
                      <a:cubicBezTo>
                        <a:pt x="587" y="440"/>
                        <a:pt x="595" y="441"/>
                        <a:pt x="604" y="441"/>
                      </a:cubicBezTo>
                      <a:cubicBezTo>
                        <a:pt x="655" y="441"/>
                        <a:pt x="697" y="400"/>
                        <a:pt x="697" y="348"/>
                      </a:cubicBezTo>
                      <a:cubicBezTo>
                        <a:pt x="697" y="296"/>
                        <a:pt x="655" y="255"/>
                        <a:pt x="604" y="255"/>
                      </a:cubicBezTo>
                      <a:cubicBezTo>
                        <a:pt x="595" y="255"/>
                        <a:pt x="587" y="256"/>
                        <a:pt x="580" y="258"/>
                      </a:cubicBezTo>
                      <a:cubicBezTo>
                        <a:pt x="580" y="0"/>
                        <a:pt x="580" y="0"/>
                        <a:pt x="58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70C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xmlns:lc="http://schemas.openxmlformats.org/drawingml/2006/lockedCanvas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1500">
                    <a:latin typeface="Arial"/>
                    <a:cs typeface="Arial"/>
                  </a:endParaRPr>
                </a:p>
              </p:txBody>
            </p:sp>
            <p:sp>
              <p:nvSpPr>
                <p:cNvPr id="47" name="TextBox 12">
                  <a:extLst>
                    <a:ext uri="{FF2B5EF4-FFF2-40B4-BE49-F238E27FC236}">
                      <a16:creationId xmlns:a16="http://schemas.microsoft.com/office/drawing/2014/main" id="{7DB8A604-FED2-48FB-BCA6-75CE12B22329}"/>
                    </a:ext>
                  </a:extLst>
                </p:cNvPr>
                <p:cNvSpPr txBox="1"/>
                <p:nvPr/>
              </p:nvSpPr>
              <p:spPr>
                <a:xfrm flipV="1">
                  <a:off x="1774171" y="3977288"/>
                  <a:ext cx="932111" cy="778163"/>
                </a:xfrm>
                <a:prstGeom prst="rect">
                  <a:avLst/>
                </a:prstGeom>
                <a:noFill/>
              </p:spPr>
              <p:txBody>
                <a:bodyPr wrap="none" lIns="68567" tIns="34283" rIns="68567" bIns="34283" rtlCol="0">
                  <a:spAutoFit/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2700" dirty="0">
                      <a:solidFill>
                        <a:schemeClr val="bg1"/>
                      </a:solidFill>
                      <a:latin typeface="Arial"/>
                      <a:cs typeface="Arial"/>
                    </a:rPr>
                    <a:t>06</a:t>
                  </a:r>
                  <a:endParaRPr lang="id-ID" sz="2700" dirty="0">
                    <a:solidFill>
                      <a:schemeClr val="bg1"/>
                    </a:solidFill>
                    <a:latin typeface="Arial"/>
                    <a:cs typeface="Arial"/>
                  </a:endParaRPr>
                </a:p>
              </p:txBody>
            </p:sp>
          </p:grp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792F24A-BB8C-6B84-527D-AF8EA145065D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386910" y="4109342"/>
              <a:ext cx="2240002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ash"/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itle 20">
              <a:extLst>
                <a:ext uri="{FF2B5EF4-FFF2-40B4-BE49-F238E27FC236}">
                  <a16:creationId xmlns:a16="http://schemas.microsoft.com/office/drawing/2014/main" id="{ABE9D7D0-325B-391B-73C2-3F6898CC2B2C}"/>
                </a:ext>
              </a:extLst>
            </p:cNvPr>
            <p:cNvSpPr txBox="1">
              <a:spLocks/>
            </p:cNvSpPr>
            <p:nvPr/>
          </p:nvSpPr>
          <p:spPr>
            <a:xfrm rot="10800000" flipH="1">
              <a:off x="1439665" y="4122121"/>
              <a:ext cx="2108422" cy="830977"/>
            </a:xfrm>
            <a:prstGeom prst="rect">
              <a:avLst/>
            </a:prstGeom>
          </p:spPr>
          <p:txBody>
            <a:bodyPr vert="horz" wrap="square" lIns="91420" tIns="45710" rIns="91420" bIns="45710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r>
                <a:rPr lang="pt-BR" sz="2400" b="1" dirty="0">
                  <a:solidFill>
                    <a:srgbClr val="05A1C9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KHẮC PHỤC </a:t>
              </a:r>
            </a:p>
            <a:p>
              <a:r>
                <a:rPr lang="pt-BR" sz="2400" b="1" dirty="0">
                  <a:solidFill>
                    <a:srgbClr val="05A1C9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HẠN CHẾ</a:t>
              </a:r>
              <a:endParaRPr lang="en-US" sz="2400" b="1" dirty="0">
                <a:solidFill>
                  <a:srgbClr val="05A1C9"/>
                </a:solidFill>
                <a:latin typeface="UTM Avo" panose="02040603050506020204" pitchFamily="18" charset="0"/>
                <a:cs typeface="Lato" panose="020F0502020204030203" pitchFamily="34" charset="0"/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1FCCF5C-1091-792C-BBC3-AE6BFE332839}"/>
                </a:ext>
              </a:extLst>
            </p:cNvPr>
            <p:cNvCxnSpPr>
              <a:cxnSpLocks/>
            </p:cNvCxnSpPr>
            <p:nvPr/>
          </p:nvCxnSpPr>
          <p:spPr>
            <a:xfrm rot="10800000" flipH="1" flipV="1">
              <a:off x="-3245571" y="4672722"/>
              <a:ext cx="3844851" cy="7025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sysDash"/>
              <a:headEnd type="diamond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itle 20">
              <a:extLst>
                <a:ext uri="{FF2B5EF4-FFF2-40B4-BE49-F238E27FC236}">
                  <a16:creationId xmlns:a16="http://schemas.microsoft.com/office/drawing/2014/main" id="{7228DBE5-3AD2-4328-95C8-98D57014CAB9}"/>
                </a:ext>
              </a:extLst>
            </p:cNvPr>
            <p:cNvSpPr txBox="1">
              <a:spLocks/>
            </p:cNvSpPr>
            <p:nvPr/>
          </p:nvSpPr>
          <p:spPr>
            <a:xfrm rot="10800000" flipH="1">
              <a:off x="-3358815" y="4706448"/>
              <a:ext cx="4077726" cy="461645"/>
            </a:xfrm>
            <a:prstGeom prst="rect">
              <a:avLst/>
            </a:prstGeom>
          </p:spPr>
          <p:txBody>
            <a:bodyPr vert="horz" wrap="square" lIns="91420" tIns="45710" rIns="91420" bIns="45710" rtlCol="0" anchor="ctr">
              <a:spAutoFit/>
            </a:bodyPr>
            <a:lstStyle>
              <a:lvl1pPr algn="ctr" defTabSz="457200" rtl="0" eaLnBrk="1" latinLnBrk="0" hangingPunct="1">
                <a:spcBef>
                  <a:spcPct val="0"/>
                </a:spcBef>
                <a:buNone/>
                <a:defRPr sz="2900" kern="1200">
                  <a:solidFill>
                    <a:schemeClr val="accent6"/>
                  </a:solidFill>
                  <a:latin typeface="Source Sans Pro ExtraLight"/>
                  <a:ea typeface="+mj-ea"/>
                  <a:cs typeface="Source Sans Pro ExtraLight"/>
                </a:defRPr>
              </a:lvl1pPr>
            </a:lstStyle>
            <a:p>
              <a:r>
                <a:rPr lang="pt-BR" sz="2400" b="1" dirty="0">
                  <a:solidFill>
                    <a:srgbClr val="0070C0"/>
                  </a:solidFill>
                  <a:latin typeface="UTM Avo" panose="02040603050506020204" pitchFamily="18" charset="0"/>
                  <a:cs typeface="Lato" panose="020F0502020204030203" pitchFamily="34" charset="0"/>
                </a:rPr>
                <a:t>CẢI CÁCH HÀNH CHÍNH</a:t>
              </a:r>
              <a:endParaRPr lang="en-US" sz="2400" b="1" dirty="0">
                <a:solidFill>
                  <a:srgbClr val="0070C0"/>
                </a:solidFill>
                <a:latin typeface="UTM Avo" panose="02040603050506020204" pitchFamily="18" charset="0"/>
                <a:cs typeface="Lato" panose="020F0502020204030203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D6A058F-0DDB-594B-F5F4-D3AC4D3F3934}"/>
              </a:ext>
            </a:extLst>
          </p:cNvPr>
          <p:cNvSpPr/>
          <p:nvPr/>
        </p:nvSpPr>
        <p:spPr>
          <a:xfrm>
            <a:off x="0" y="148417"/>
            <a:ext cx="121920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cs typeface="Leelawadee" panose="020B0502040204020203" pitchFamily="34" charset="-34"/>
              </a:rPr>
              <a:t>MỘT SỐ VẤN ĐỀ LƯU Ý TRONG CÔNG TÁC VĂN PHÒNG CẤP ỦY</a:t>
            </a:r>
          </a:p>
        </p:txBody>
      </p:sp>
      <p:sp>
        <p:nvSpPr>
          <p:cNvPr id="7" name="Title 20">
            <a:extLst>
              <a:ext uri="{FF2B5EF4-FFF2-40B4-BE49-F238E27FC236}">
                <a16:creationId xmlns:a16="http://schemas.microsoft.com/office/drawing/2014/main" id="{7D0597F2-FA0A-7742-FB09-AD36B3D665EE}"/>
              </a:ext>
            </a:extLst>
          </p:cNvPr>
          <p:cNvSpPr txBox="1">
            <a:spLocks/>
          </p:cNvSpPr>
          <p:nvPr/>
        </p:nvSpPr>
        <p:spPr>
          <a:xfrm flipH="1">
            <a:off x="692342" y="2153439"/>
            <a:ext cx="2074575" cy="35394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chemeClr val="bg1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CHẤN CHỈNH, THỰC HIỆN NGHIÊM THEO KẾT LUẬN SAU KIỂM TRA</a:t>
            </a:r>
          </a:p>
        </p:txBody>
      </p:sp>
      <p:sp>
        <p:nvSpPr>
          <p:cNvPr id="8" name="Title 20">
            <a:extLst>
              <a:ext uri="{FF2B5EF4-FFF2-40B4-BE49-F238E27FC236}">
                <a16:creationId xmlns:a16="http://schemas.microsoft.com/office/drawing/2014/main" id="{915E27A6-9ABB-E978-D667-8B8AA0275713}"/>
              </a:ext>
            </a:extLst>
          </p:cNvPr>
          <p:cNvSpPr txBox="1">
            <a:spLocks/>
          </p:cNvSpPr>
          <p:nvPr/>
        </p:nvSpPr>
        <p:spPr>
          <a:xfrm flipH="1">
            <a:off x="3738856" y="1578515"/>
            <a:ext cx="6136253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Văn phòng điện tử</a:t>
            </a:r>
            <a:r>
              <a:rPr lang="pt-BR" sz="2400" b="1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: </a:t>
            </a:r>
          </a:p>
          <a:p>
            <a:pPr algn="l"/>
            <a:r>
              <a:rPr lang="pt-BR" sz="1600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Bản pdf và bản Word... in ấn danh mục văn bản đến và đi </a:t>
            </a:r>
          </a:p>
        </p:txBody>
      </p:sp>
      <p:sp>
        <p:nvSpPr>
          <p:cNvPr id="9" name="Title 20">
            <a:extLst>
              <a:ext uri="{FF2B5EF4-FFF2-40B4-BE49-F238E27FC236}">
                <a16:creationId xmlns:a16="http://schemas.microsoft.com/office/drawing/2014/main" id="{4DCB726B-D592-E88E-13F3-A57EFD8245DB}"/>
              </a:ext>
            </a:extLst>
          </p:cNvPr>
          <p:cNvSpPr txBox="1">
            <a:spLocks/>
          </p:cNvSpPr>
          <p:nvPr/>
        </p:nvSpPr>
        <p:spPr>
          <a:xfrm flipH="1">
            <a:off x="3738856" y="2268613"/>
            <a:ext cx="6696090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Số hóa tài liệu - Chữ ký số</a:t>
            </a:r>
          </a:p>
          <a:p>
            <a:pPr algn="l"/>
            <a:r>
              <a:rPr lang="pt-BR" sz="1600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Phải ký bản chính và lưu trữ...</a:t>
            </a:r>
          </a:p>
        </p:txBody>
      </p:sp>
      <p:sp>
        <p:nvSpPr>
          <p:cNvPr id="10" name="Title 20">
            <a:extLst>
              <a:ext uri="{FF2B5EF4-FFF2-40B4-BE49-F238E27FC236}">
                <a16:creationId xmlns:a16="http://schemas.microsoft.com/office/drawing/2014/main" id="{D280BD29-A84D-3775-4757-1B647CC7232A}"/>
              </a:ext>
            </a:extLst>
          </p:cNvPr>
          <p:cNvSpPr txBox="1">
            <a:spLocks/>
          </p:cNvSpPr>
          <p:nvPr/>
        </p:nvSpPr>
        <p:spPr>
          <a:xfrm flipH="1">
            <a:off x="3738856" y="3050561"/>
            <a:ext cx="7041323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Thể thức hóa các loại văn bản trên Zalo OA</a:t>
            </a:r>
          </a:p>
          <a:p>
            <a:pPr algn="l"/>
            <a:r>
              <a:rPr lang="pt-BR" sz="1600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Đã định đạng tất cả các font, size, thể thức.....</a:t>
            </a:r>
          </a:p>
        </p:txBody>
      </p:sp>
      <p:sp>
        <p:nvSpPr>
          <p:cNvPr id="11" name="Title 20">
            <a:extLst>
              <a:ext uri="{FF2B5EF4-FFF2-40B4-BE49-F238E27FC236}">
                <a16:creationId xmlns:a16="http://schemas.microsoft.com/office/drawing/2014/main" id="{0B35E7C7-C111-F04F-589C-FDEB25B3BA6F}"/>
              </a:ext>
            </a:extLst>
          </p:cNvPr>
          <p:cNvSpPr txBox="1">
            <a:spLocks/>
          </p:cNvSpPr>
          <p:nvPr/>
        </p:nvSpPr>
        <p:spPr>
          <a:xfrm flipH="1">
            <a:off x="3738856" y="3881522"/>
            <a:ext cx="7321745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Giao dịch tài chính qua tài khoản ngân hàng</a:t>
            </a:r>
          </a:p>
          <a:p>
            <a:pPr algn="l"/>
            <a:r>
              <a:rPr lang="pt-BR" sz="1600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Trích nộp đảng phí và các kinh phí khác....</a:t>
            </a:r>
          </a:p>
        </p:txBody>
      </p:sp>
      <p:sp>
        <p:nvSpPr>
          <p:cNvPr id="12" name="Title 20">
            <a:extLst>
              <a:ext uri="{FF2B5EF4-FFF2-40B4-BE49-F238E27FC236}">
                <a16:creationId xmlns:a16="http://schemas.microsoft.com/office/drawing/2014/main" id="{D97A10ED-EF2F-06D5-0F50-A853E2CCF518}"/>
              </a:ext>
            </a:extLst>
          </p:cNvPr>
          <p:cNvSpPr txBox="1">
            <a:spLocks/>
          </p:cNvSpPr>
          <p:nvPr/>
        </p:nvSpPr>
        <p:spPr>
          <a:xfrm flipH="1">
            <a:off x="3738855" y="4708777"/>
            <a:ext cx="7321745" cy="707866"/>
          </a:xfrm>
          <a:prstGeom prst="rect">
            <a:avLst/>
          </a:prstGeom>
        </p:spPr>
        <p:txBody>
          <a:bodyPr vert="horz" wrap="square" lIns="91420" tIns="45710" rIns="91420" bIns="4571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accent6"/>
                </a:solidFill>
                <a:latin typeface="Source Sans Pro ExtraLight"/>
                <a:ea typeface="+mj-ea"/>
                <a:cs typeface="Source Sans Pro ExtraLight"/>
              </a:defRPr>
            </a:lvl1pPr>
          </a:lstStyle>
          <a:p>
            <a:pPr algn="l"/>
            <a:r>
              <a:rPr lang="pt-BR" sz="2400" b="1" u="sng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Ứng dụng công nghệ</a:t>
            </a:r>
          </a:p>
          <a:p>
            <a:pPr algn="l"/>
            <a:r>
              <a:rPr lang="pt-BR" sz="1600" dirty="0">
                <a:solidFill>
                  <a:srgbClr val="0865AF"/>
                </a:solidFill>
                <a:latin typeface="UTM Avo" panose="02040603050506020204" pitchFamily="18" charset="0"/>
                <a:cs typeface="Lato" panose="020F0502020204030203" pitchFamily="34" charset="0"/>
              </a:rPr>
              <a:t>Google Drive, Chuyển giọng nói thành văn bản</a:t>
            </a:r>
          </a:p>
        </p:txBody>
      </p:sp>
    </p:spTree>
    <p:extLst>
      <p:ext uri="{BB962C8B-B14F-4D97-AF65-F5344CB8AC3E}">
        <p14:creationId xmlns:p14="http://schemas.microsoft.com/office/powerpoint/2010/main" val="2749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E9B891-6079-0D6B-590C-AAB2FA16AFD5}"/>
              </a:ext>
            </a:extLst>
          </p:cNvPr>
          <p:cNvSpPr/>
          <p:nvPr/>
        </p:nvSpPr>
        <p:spPr>
          <a:xfrm>
            <a:off x="18474" y="1472140"/>
            <a:ext cx="12192000" cy="36779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KỶ NIỆM 92 NĂM </a:t>
            </a:r>
          </a:p>
          <a:p>
            <a:pPr marL="0" marR="0" lvl="0" indent="0" algn="ctr" defTabSz="457200" rtl="0" eaLnBrk="1" fontAlgn="auto" latinLnBrk="0" hangingPunct="1"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NGÀY TRUYỀN THỐNG VĂN PHÒNG CẤP ỦY</a:t>
            </a:r>
          </a:p>
          <a:p>
            <a:pPr marL="0" marR="0" lvl="0" indent="0" algn="ctr" defTabSz="457200" rtl="0" eaLnBrk="1" fontAlgn="auto" latinLnBrk="0" hangingPunct="1"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19050">
                  <a:solidFill>
                    <a:srgbClr val="C00000"/>
                  </a:solidFill>
                  <a:prstDash val="solid"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UTM Avo" panose="02040603050506020204" pitchFamily="18" charset="0"/>
              </a:rPr>
              <a:t>(18/10/1930 – 18/10/2022)</a:t>
            </a:r>
            <a:endParaRPr kumimoji="0" lang="en-US" sz="4400" b="1" i="0" u="none" strike="noStrike" kern="1200" cap="none" spc="0" normalizeH="0" baseline="0" noProof="0" dirty="0">
              <a:ln w="19050">
                <a:solidFill>
                  <a:srgbClr val="C00000"/>
                </a:solidFill>
                <a:prstDash val="solid"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19050">
                <a:solidFill>
                  <a:srgbClr val="C00000"/>
                </a:solidFill>
                <a:prstDash val="solid"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F51748-88C2-9A55-BC3F-A765B54D9AB7}"/>
              </a:ext>
            </a:extLst>
          </p:cNvPr>
          <p:cNvSpPr/>
          <p:nvPr/>
        </p:nvSpPr>
        <p:spPr>
          <a:xfrm>
            <a:off x="18474" y="4739529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9050">
                  <a:noFill/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TRÂN TRỌNG CẢM ƠN !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3098BD-AFD3-F9E2-78EC-4AB9B3658FC5}"/>
              </a:ext>
            </a:extLst>
          </p:cNvPr>
          <p:cNvSpPr/>
          <p:nvPr/>
        </p:nvSpPr>
        <p:spPr>
          <a:xfrm>
            <a:off x="1801091" y="477205"/>
            <a:ext cx="1035396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2700">
                  <a:noFill/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Windsor BT" panose="02040603050506020204" pitchFamily="18" charset="0"/>
                <a:ea typeface="+mn-ea"/>
                <a:cs typeface="Leelawadee" panose="020B0502040204020203" pitchFamily="34" charset="-34"/>
              </a:rPr>
              <a:t>ĐẢNG ỦY TỔNG CÔNG TY CẤP NƯỚC SÀI GÒN TNHH MTV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018323-93AD-1BC5-B8CC-C15D4DDE07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74" b="96377" l="889" r="99778">
                        <a14:foregroundMark x1="2444" y1="9420" x2="2444" y2="9420"/>
                        <a14:foregroundMark x1="889" y1="2536" x2="889" y2="2536"/>
                        <a14:foregroundMark x1="37778" y1="92029" x2="37778" y2="92029"/>
                        <a14:foregroundMark x1="83333" y1="95290" x2="83333" y2="95290"/>
                        <a14:foregroundMark x1="36889" y1="96739" x2="36889" y2="96739"/>
                        <a14:foregroundMark x1="94889" y1="75725" x2="94889" y2="75725"/>
                        <a14:foregroundMark x1="99778" y1="74638" x2="99778" y2="74638"/>
                        <a14:foregroundMark x1="82444" y1="96377" x2="82444" y2="963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482" y="198479"/>
            <a:ext cx="1434654" cy="8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2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13927</TotalTime>
  <Words>1013</Words>
  <Application>Microsoft Office PowerPoint</Application>
  <PresentationFormat>Widescreen</PresentationFormat>
  <Paragraphs>174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UTM Avo</vt:lpstr>
      <vt:lpstr>UTM Windsor BT</vt:lpstr>
      <vt:lpstr>UVN Bach Tuyet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VS9 Win 8.1</dc:creator>
  <cp:lastModifiedBy>vu vuong</cp:lastModifiedBy>
  <cp:revision>936</cp:revision>
  <cp:lastPrinted>2022-10-28T00:15:28Z</cp:lastPrinted>
  <dcterms:created xsi:type="dcterms:W3CDTF">2017-03-14T00:36:38Z</dcterms:created>
  <dcterms:modified xsi:type="dcterms:W3CDTF">2022-11-02T04:20:43Z</dcterms:modified>
</cp:coreProperties>
</file>